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7" r:id="rId3"/>
    <p:sldId id="283" r:id="rId4"/>
    <p:sldId id="302" r:id="rId5"/>
    <p:sldId id="362" r:id="rId6"/>
    <p:sldId id="285" r:id="rId7"/>
    <p:sldId id="303" r:id="rId8"/>
    <p:sldId id="295" r:id="rId9"/>
    <p:sldId id="296" r:id="rId10"/>
    <p:sldId id="297" r:id="rId11"/>
    <p:sldId id="298" r:id="rId12"/>
    <p:sldId id="299" r:id="rId13"/>
    <p:sldId id="300" r:id="rId14"/>
    <p:sldId id="304" r:id="rId15"/>
    <p:sldId id="305" r:id="rId16"/>
    <p:sldId id="306" r:id="rId17"/>
    <p:sldId id="309" r:id="rId18"/>
    <p:sldId id="363" r:id="rId19"/>
    <p:sldId id="310" r:id="rId20"/>
    <p:sldId id="366" r:id="rId21"/>
    <p:sldId id="367" r:id="rId22"/>
    <p:sldId id="307" r:id="rId23"/>
    <p:sldId id="284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290" r:id="rId35"/>
    <p:sldId id="368" r:id="rId36"/>
    <p:sldId id="369" r:id="rId37"/>
    <p:sldId id="370" r:id="rId38"/>
    <p:sldId id="291" r:id="rId39"/>
    <p:sldId id="292" r:id="rId40"/>
    <p:sldId id="293" r:id="rId41"/>
    <p:sldId id="294" r:id="rId42"/>
    <p:sldId id="358" r:id="rId43"/>
    <p:sldId id="359" r:id="rId44"/>
    <p:sldId id="360" r:id="rId45"/>
    <p:sldId id="361" r:id="rId46"/>
    <p:sldId id="311" r:id="rId47"/>
    <p:sldId id="312" r:id="rId48"/>
    <p:sldId id="336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5" autoAdjust="0"/>
    <p:restoredTop sz="94660"/>
  </p:normalViewPr>
  <p:slideViewPr>
    <p:cSldViewPr snapToGrid="0">
      <p:cViewPr varScale="1">
        <p:scale>
          <a:sx n="57" d="100"/>
          <a:sy n="57" d="100"/>
        </p:scale>
        <p:origin x="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9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8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2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98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4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4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4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BAB153E8-05A6-4AFC-8FE5-0B000F7CCFD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BE222078-F33D-4DA1-8827-483B7DB29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8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86497" y="2456150"/>
            <a:ext cx="9144000" cy="2387600"/>
          </a:xfrm>
        </p:spPr>
        <p:txBody>
          <a:bodyPr/>
          <a:lstStyle/>
          <a:p>
            <a:r>
              <a:rPr lang="zh-CN" altLang="en-US" sz="6000" dirty="0" smtClean="0"/>
              <a:t>计算机系统基础习题课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4000" dirty="0" smtClean="0"/>
              <a:t>第三章 第四章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5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49972" y="98425"/>
            <a:ext cx="8229600" cy="561975"/>
          </a:xfrm>
        </p:spPr>
        <p:txBody>
          <a:bodyPr>
            <a:normAutofit fontScale="90000"/>
          </a:bodyPr>
          <a:lstStyle/>
          <a:p>
            <a:r>
              <a:rPr lang="zh-CN" altLang="en-US" sz="3600" smtClean="0"/>
              <a:t>一个简单的过程调用例子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92772" y="2738438"/>
            <a:ext cx="2970213" cy="411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eaLnBrk="1" hangingPunct="1"/>
            <a:r>
              <a:rPr lang="en-US" altLang="zh-CN">
                <a:solidFill>
                  <a:srgbClr val="3333CC"/>
                </a:solidFill>
              </a:rPr>
              <a:t>caller</a:t>
            </a:r>
            <a:r>
              <a:rPr lang="zh-CN" altLang="en-US">
                <a:solidFill>
                  <a:srgbClr val="3333CC"/>
                </a:solidFill>
              </a:rPr>
              <a:t>：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pushl	%ebp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 	%esp, %ebp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subl	$24, %esp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$125, -12(%ebp)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$80, -8(%ebp) 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     -8(%ebp), %eax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%eax, 4(%esp)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-12(%ebp), %eax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%eax, (%esp)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call	add	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%eax, -4(%ebp) 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movl	-4(%ebp), %eax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leave	</a:t>
            </a:r>
          </a:p>
          <a:p>
            <a:pPr eaLnBrk="1" hangingPunct="1"/>
            <a:r>
              <a:rPr lang="en-US" altLang="zh-CN">
                <a:latin typeface="Arial" pitchFamily="34" charset="0"/>
                <a:ea typeface="宋体" pitchFamily="2" charset="-122"/>
              </a:rPr>
              <a:t> ret</a:t>
            </a:r>
            <a:r>
              <a:rPr lang="en-US" altLang="zh-CN" b="0">
                <a:latin typeface="Arial" pitchFamily="34" charset="0"/>
                <a:ea typeface="宋体" pitchFamily="2" charset="-122"/>
              </a:rPr>
              <a:t> 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615285" y="3114675"/>
            <a:ext cx="1035050" cy="687388"/>
            <a:chOff x="1746" y="1848"/>
            <a:chExt cx="652" cy="433"/>
          </a:xfrm>
        </p:grpSpPr>
        <p:sp>
          <p:nvSpPr>
            <p:cNvPr id="7" name="AutoShape 5"/>
            <p:cNvSpPr>
              <a:spLocks/>
            </p:cNvSpPr>
            <p:nvPr/>
          </p:nvSpPr>
          <p:spPr bwMode="auto">
            <a:xfrm>
              <a:off x="1746" y="1848"/>
              <a:ext cx="170" cy="425"/>
            </a:xfrm>
            <a:prstGeom prst="rightBrace">
              <a:avLst>
                <a:gd name="adj1" fmla="val 20833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zh-CN" altLang="en-US" b="0">
                <a:solidFill>
                  <a:srgbClr val="FF33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916" y="1877"/>
              <a:ext cx="48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Arial" pitchFamily="34" charset="0"/>
                </a:rPr>
                <a:t>准备阶段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173835" y="6264275"/>
            <a:ext cx="989012" cy="587375"/>
            <a:chOff x="584" y="3916"/>
            <a:chExt cx="623" cy="370"/>
          </a:xfrm>
        </p:grpSpPr>
        <p:sp>
          <p:nvSpPr>
            <p:cNvPr id="10" name="AutoShape 8"/>
            <p:cNvSpPr>
              <a:spLocks/>
            </p:cNvSpPr>
            <p:nvPr/>
          </p:nvSpPr>
          <p:spPr bwMode="auto">
            <a:xfrm>
              <a:off x="584" y="3973"/>
              <a:ext cx="170" cy="308"/>
            </a:xfrm>
            <a:prstGeom prst="rightBrace">
              <a:avLst>
                <a:gd name="adj1" fmla="val 15098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zh-CN" altLang="en-US" b="0">
                <a:solidFill>
                  <a:srgbClr val="FF33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25" y="3916"/>
              <a:ext cx="482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lnSpc>
                  <a:spcPct val="90000"/>
                </a:lnSpc>
                <a:spcBef>
                  <a:spcPct val="1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Arial" pitchFamily="34" charset="0"/>
                </a:rPr>
                <a:t>结束阶段</a:t>
              </a:r>
            </a:p>
          </p:txBody>
        </p:sp>
      </p:grp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4285" y="0"/>
            <a:ext cx="4662487" cy="5805488"/>
          </a:xfrm>
          <a:prstGeom prst="rect">
            <a:avLst/>
          </a:prstGeom>
          <a:noFill/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9195347" y="98425"/>
            <a:ext cx="9445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2000">
                <a:solidFill>
                  <a:srgbClr val="FF3300"/>
                </a:solidFill>
              </a:rPr>
              <a:t>caller</a:t>
            </a:r>
          </a:p>
          <a:p>
            <a:pPr eaLnBrk="1" hangingPunct="1"/>
            <a:r>
              <a:rPr lang="zh-CN" altLang="en-US" sz="2000">
                <a:solidFill>
                  <a:srgbClr val="FF3300"/>
                </a:solidFill>
              </a:rPr>
              <a:t>帧底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408660" y="46038"/>
            <a:ext cx="3286125" cy="2573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altLang="zh-CN"/>
              <a:t>int add ( int x, int y ) {</a:t>
            </a:r>
          </a:p>
          <a:p>
            <a:pPr marL="342900" indent="-342900"/>
            <a:r>
              <a:rPr lang="en-US" altLang="zh-CN"/>
              <a:t>	 return x+y;</a:t>
            </a:r>
          </a:p>
          <a:p>
            <a:pPr marL="342900" indent="-342900"/>
            <a:r>
              <a:rPr lang="en-US" altLang="zh-CN"/>
              <a:t>}</a:t>
            </a:r>
          </a:p>
          <a:p>
            <a:pPr marL="342900" indent="-342900"/>
            <a:r>
              <a:rPr lang="en-US" altLang="zh-CN"/>
              <a:t>int	 caller ( ) {	</a:t>
            </a:r>
          </a:p>
          <a:p>
            <a:pPr marL="342900" indent="-342900"/>
            <a:r>
              <a:rPr lang="en-US" altLang="zh-CN"/>
              <a:t>	 int	t1 = 125;</a:t>
            </a:r>
          </a:p>
          <a:p>
            <a:pPr marL="342900" indent="-342900"/>
            <a:r>
              <a:rPr lang="en-US" altLang="zh-CN"/>
              <a:t>      int 	t2 = 80;</a:t>
            </a:r>
          </a:p>
          <a:p>
            <a:pPr marL="342900" indent="-342900"/>
            <a:r>
              <a:rPr lang="en-US" altLang="zh-CN"/>
              <a:t>	 int	sum = </a:t>
            </a:r>
            <a:r>
              <a:rPr lang="en-US" altLang="zh-CN">
                <a:solidFill>
                  <a:srgbClr val="FF3300"/>
                </a:solidFill>
              </a:rPr>
              <a:t>add (t1, t2)</a:t>
            </a:r>
            <a:r>
              <a:rPr lang="en-US" altLang="zh-CN"/>
              <a:t>;</a:t>
            </a:r>
          </a:p>
          <a:p>
            <a:pPr marL="342900" indent="-342900"/>
            <a:r>
              <a:rPr lang="en-US" altLang="zh-CN"/>
              <a:t>	 return sum;</a:t>
            </a:r>
            <a:endParaRPr lang="zh-CN" altLang="en-US"/>
          </a:p>
          <a:p>
            <a:pPr marL="342900" indent="-342900"/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9150897" y="3024188"/>
            <a:ext cx="10795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 sz="2000">
                <a:solidFill>
                  <a:srgbClr val="FF3300"/>
                </a:solidFill>
              </a:rPr>
              <a:t>ESP+4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064547" y="3789363"/>
            <a:ext cx="1125538" cy="641350"/>
            <a:chOff x="1746" y="2387"/>
            <a:chExt cx="709" cy="404"/>
          </a:xfrm>
        </p:grpSpPr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1746" y="2443"/>
              <a:ext cx="170" cy="306"/>
            </a:xfrm>
            <a:prstGeom prst="rightBrace">
              <a:avLst>
                <a:gd name="adj1" fmla="val 15000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zh-CN" altLang="en-US" b="0">
                <a:solidFill>
                  <a:srgbClr val="FF33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888" y="2387"/>
              <a:ext cx="567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Arial" pitchFamily="34" charset="0"/>
                </a:rPr>
                <a:t>分配局部变量</a:t>
              </a: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4064547" y="4464050"/>
            <a:ext cx="1125538" cy="927100"/>
            <a:chOff x="1746" y="2812"/>
            <a:chExt cx="709" cy="584"/>
          </a:xfrm>
        </p:grpSpPr>
        <p:sp>
          <p:nvSpPr>
            <p:cNvPr id="20" name="AutoShape 18"/>
            <p:cNvSpPr>
              <a:spLocks/>
            </p:cNvSpPr>
            <p:nvPr/>
          </p:nvSpPr>
          <p:spPr bwMode="auto">
            <a:xfrm>
              <a:off x="1746" y="2812"/>
              <a:ext cx="170" cy="584"/>
            </a:xfrm>
            <a:prstGeom prst="rightBrace">
              <a:avLst>
                <a:gd name="adj1" fmla="val 28627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zh-CN" altLang="en-US" b="0">
                <a:solidFill>
                  <a:srgbClr val="FF33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888" y="2897"/>
              <a:ext cx="567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Arial" pitchFamily="34" charset="0"/>
                </a:rPr>
                <a:t>准备入口参数</a:t>
              </a:r>
            </a:p>
          </p:txBody>
        </p: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5999710" y="765175"/>
            <a:ext cx="809625" cy="2746375"/>
            <a:chOff x="2965" y="482"/>
            <a:chExt cx="510" cy="1730"/>
          </a:xfrm>
        </p:grpSpPr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050" y="482"/>
              <a:ext cx="39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sz="2000"/>
                <a:t>-4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3050" y="794"/>
              <a:ext cx="39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sz="2000"/>
                <a:t>-8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965" y="1219"/>
              <a:ext cx="482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sz="2000"/>
                <a:t>-12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965" y="1565"/>
              <a:ext cx="482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sz="2000"/>
                <a:t>-16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2993" y="1962"/>
              <a:ext cx="482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sz="2000"/>
                <a:t>-20</a:t>
              </a:r>
            </a:p>
          </p:txBody>
        </p:sp>
      </p:grpSp>
      <p:grpSp>
        <p:nvGrpSpPr>
          <p:cNvPr id="28" name="Group 26"/>
          <p:cNvGrpSpPr>
            <a:grpSpLocks/>
          </p:cNvGrpSpPr>
          <p:nvPr/>
        </p:nvGrpSpPr>
        <p:grpSpPr bwMode="auto">
          <a:xfrm>
            <a:off x="3073947" y="5454650"/>
            <a:ext cx="3060700" cy="366713"/>
            <a:chOff x="1122" y="3436"/>
            <a:chExt cx="1928" cy="231"/>
          </a:xfrm>
        </p:grpSpPr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1377" y="3436"/>
              <a:ext cx="16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</a:rPr>
                <a:t>返回参数总在</a:t>
              </a:r>
              <a:r>
                <a:rPr lang="en-US" altLang="zh-CN">
                  <a:solidFill>
                    <a:srgbClr val="FF3300"/>
                  </a:solidFill>
                </a:rPr>
                <a:t>EAX</a:t>
              </a:r>
              <a:r>
                <a:rPr lang="zh-CN" altLang="en-US">
                  <a:solidFill>
                    <a:srgbClr val="FF3300"/>
                  </a:solidFill>
                </a:rPr>
                <a:t>中</a:t>
              </a: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122" y="3549"/>
              <a:ext cx="284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4064547" y="5768975"/>
            <a:ext cx="1125538" cy="641350"/>
            <a:chOff x="1746" y="3634"/>
            <a:chExt cx="709" cy="404"/>
          </a:xfrm>
        </p:grpSpPr>
        <p:sp>
          <p:nvSpPr>
            <p:cNvPr id="32" name="AutoShape 30"/>
            <p:cNvSpPr>
              <a:spLocks/>
            </p:cNvSpPr>
            <p:nvPr/>
          </p:nvSpPr>
          <p:spPr bwMode="auto">
            <a:xfrm>
              <a:off x="1746" y="3677"/>
              <a:ext cx="142" cy="269"/>
            </a:xfrm>
            <a:prstGeom prst="rightBrace">
              <a:avLst>
                <a:gd name="adj1" fmla="val 15786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zh-CN" altLang="en-US" b="0">
                <a:solidFill>
                  <a:srgbClr val="FF33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1888" y="3634"/>
              <a:ext cx="567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Arial" pitchFamily="34" charset="0"/>
                </a:rPr>
                <a:t>准备返回参数</a:t>
              </a:r>
            </a:p>
          </p:txBody>
        </p:sp>
      </p:grp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7664997" y="5770563"/>
            <a:ext cx="2744788" cy="944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</a:pPr>
            <a:r>
              <a:rPr lang="en-US" altLang="zh-CN">
                <a:solidFill>
                  <a:srgbClr val="3333CC"/>
                </a:solidFill>
              </a:rPr>
              <a:t>add</a:t>
            </a:r>
            <a:r>
              <a:rPr lang="zh-CN" altLang="en-US">
                <a:solidFill>
                  <a:srgbClr val="3333CC"/>
                </a:solidFill>
              </a:rPr>
              <a:t>函数开始是什么？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>
                <a:solidFill>
                  <a:srgbClr val="FF3300"/>
                </a:solidFill>
              </a:rPr>
              <a:t>pushl   %ebp</a:t>
            </a:r>
          </a:p>
          <a:p>
            <a:pPr marL="342900" indent="-342900">
              <a:spcBef>
                <a:spcPct val="5000"/>
              </a:spcBef>
            </a:pPr>
            <a:r>
              <a:rPr lang="en-US" altLang="zh-CN">
                <a:solidFill>
                  <a:srgbClr val="FF3300"/>
                </a:solidFill>
              </a:rPr>
              <a:t>movl   %esp, %ebp</a:t>
            </a: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 flipV="1">
            <a:off x="7079210" y="5003800"/>
            <a:ext cx="1711325" cy="11699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6" name="Group 45"/>
          <p:cNvGrpSpPr>
            <a:grpSpLocks/>
          </p:cNvGrpSpPr>
          <p:nvPr/>
        </p:nvGrpSpPr>
        <p:grpSpPr bwMode="auto">
          <a:xfrm>
            <a:off x="4739235" y="188913"/>
            <a:ext cx="1081087" cy="1465262"/>
            <a:chOff x="2171" y="119"/>
            <a:chExt cx="681" cy="923"/>
          </a:xfrm>
        </p:grpSpPr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2171" y="119"/>
              <a:ext cx="681" cy="92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25000"/>
                </a:spcBef>
              </a:pPr>
              <a:r>
                <a:rPr lang="en-US" altLang="zh-CN"/>
                <a:t> </a:t>
              </a:r>
              <a:r>
                <a:rPr lang="en-US" altLang="zh-CN">
                  <a:solidFill>
                    <a:srgbClr val="3333CC"/>
                  </a:solidFill>
                </a:rPr>
                <a:t>add</a:t>
              </a:r>
            </a:p>
            <a:p>
              <a:pPr marL="342900" indent="-342900">
                <a:spcBef>
                  <a:spcPct val="25000"/>
                </a:spcBef>
              </a:pPr>
              <a:endParaRPr lang="en-US" altLang="zh-CN">
                <a:solidFill>
                  <a:srgbClr val="3333CC"/>
                </a:solidFill>
              </a:endParaRPr>
            </a:p>
            <a:p>
              <a:pPr marL="342900" indent="-342900">
                <a:spcBef>
                  <a:spcPct val="25000"/>
                </a:spcBef>
              </a:pPr>
              <a:r>
                <a:rPr lang="en-US" altLang="zh-CN">
                  <a:solidFill>
                    <a:srgbClr val="3333CC"/>
                  </a:solidFill>
                </a:rPr>
                <a:t>caller</a:t>
              </a:r>
            </a:p>
            <a:p>
              <a:pPr marL="342900" indent="-342900">
                <a:spcBef>
                  <a:spcPct val="50000"/>
                </a:spcBef>
              </a:pPr>
              <a:endParaRPr lang="en-US" altLang="zh-CN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V="1">
              <a:off x="2370" y="290"/>
              <a:ext cx="0" cy="283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3478760" y="3698875"/>
            <a:ext cx="2295525" cy="134938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4020097" y="2214563"/>
            <a:ext cx="2565400" cy="166370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3794672" y="1538288"/>
            <a:ext cx="2835275" cy="2746375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V="1">
            <a:off x="3885160" y="3294063"/>
            <a:ext cx="2789237" cy="1484312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3794672" y="3924300"/>
            <a:ext cx="2835275" cy="1439863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694785" y="6345238"/>
            <a:ext cx="2493962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pPr indent="269875">
              <a:lnSpc>
                <a:spcPct val="85000"/>
              </a:lnSpc>
            </a:pPr>
            <a:r>
              <a:rPr lang="en-US" altLang="zh-CN">
                <a:solidFill>
                  <a:srgbClr val="3333CC"/>
                </a:solidFill>
              </a:rPr>
              <a:t>movl 	%ebp, %esp</a:t>
            </a:r>
          </a:p>
          <a:p>
            <a:pPr indent="269875">
              <a:lnSpc>
                <a:spcPct val="85000"/>
              </a:lnSpc>
            </a:pPr>
            <a:r>
              <a:rPr lang="en-US" altLang="zh-CN">
                <a:solidFill>
                  <a:srgbClr val="3333CC"/>
                </a:solidFill>
              </a:rPr>
              <a:t>popl	%ebp</a:t>
            </a: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2038897" y="6489700"/>
            <a:ext cx="2700338" cy="4445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1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 animBg="1"/>
      <p:bldP spid="15" grpId="0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EPB</a:t>
            </a:r>
            <a:r>
              <a:rPr lang="zh-CN" altLang="en-US" dirty="0" smtClean="0"/>
              <a:t>的优化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35301" y="1928098"/>
            <a:ext cx="3815255" cy="467820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</a:rPr>
              <a:t>push   %ebp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%esp,%ebp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sub    $0x10,%esp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add    $0x2ff0,%eax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0x8(%ebp),%eax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cmp    0xc(%ebp),%eax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jle    100025 &lt;max+0x20&gt;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0x8(%ebp),%eax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%eax,-0x4(%ebp)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jmp    10002b &lt;max+0x26&gt;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0xc(%ebp),%eax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%eax,-0x4(%ebp)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-0x4(%ebp),%eax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leave  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ret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61490" y="1276421"/>
            <a:ext cx="428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testcase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/bin/max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526707" y="1915379"/>
            <a:ext cx="1714500" cy="3352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编译优化</a:t>
            </a:r>
            <a:endParaRPr lang="en-US" altLang="zh-CN" sz="3200" dirty="0" smtClean="0"/>
          </a:p>
          <a:p>
            <a:pPr algn="ctr"/>
            <a:r>
              <a:rPr lang="en-US" altLang="zh-CN" sz="3200" dirty="0" smtClean="0"/>
              <a:t>-O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4" r="33194"/>
          <a:stretch/>
        </p:blipFill>
        <p:spPr>
          <a:xfrm>
            <a:off x="152401" y="1500914"/>
            <a:ext cx="2882900" cy="50926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54413" y="1928098"/>
            <a:ext cx="3708400" cy="1938992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</a:rPr>
              <a:t>mov    0x4(%esp),%edx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%edx,%eax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cmp    0x8(%esp),%edx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jge    100015 &lt;max+0x10&gt;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mov    0x8(%esp),%eax</a:t>
            </a:r>
          </a:p>
          <a:p>
            <a:r>
              <a:rPr lang="zh-CN" altLang="en-US" sz="2000" dirty="0">
                <a:latin typeface="Consolas" panose="020B0609020204030204" pitchFamily="49" charset="0"/>
              </a:rPr>
              <a:t>ret </a:t>
            </a:r>
          </a:p>
        </p:txBody>
      </p:sp>
      <p:sp>
        <p:nvSpPr>
          <p:cNvPr id="9" name="矩形 8"/>
          <p:cNvSpPr/>
          <p:nvPr/>
        </p:nvSpPr>
        <p:spPr>
          <a:xfrm>
            <a:off x="152401" y="3632200"/>
            <a:ext cx="2184399" cy="5334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54413" y="4165600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可以省出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作为普通寄存器使用：减少访存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2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r="43359" b="74348"/>
          <a:stretch>
            <a:fillRect/>
          </a:stretch>
        </p:blipFill>
        <p:spPr bwMode="auto">
          <a:xfrm>
            <a:off x="5826124" y="1050912"/>
            <a:ext cx="414340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557588" y="3530447"/>
            <a:ext cx="4803843" cy="321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 smtClean="0"/>
              <a:t>填写</a:t>
            </a:r>
            <a:r>
              <a:rPr lang="en-US" altLang="zh-CN" dirty="0" smtClean="0"/>
              <a:t>C</a:t>
            </a:r>
            <a:r>
              <a:rPr lang="zh-CN" altLang="zh-CN" dirty="0" smtClean="0"/>
              <a:t>代码中缺失部分，并说明函数的功能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</a:rPr>
              <a:t>该</a:t>
            </a:r>
            <a:r>
              <a:rPr lang="en-US" altLang="zh-CN" dirty="0" err="1" smtClean="0">
                <a:solidFill>
                  <a:srgbClr val="0066FF"/>
                </a:solidFill>
              </a:rPr>
              <a:t>rfun</a:t>
            </a:r>
            <a:r>
              <a:rPr lang="zh-CN" altLang="en-US" dirty="0" smtClean="0">
                <a:solidFill>
                  <a:srgbClr val="0066FF"/>
                </a:solidFill>
              </a:rPr>
              <a:t>对应的汇编代码要能正常工作还缺少一对重要指令，是什么？</a:t>
            </a:r>
            <a:endParaRPr lang="zh-CN" altLang="en-US" dirty="0">
              <a:solidFill>
                <a:srgbClr val="0066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53105"/>
            <a:ext cx="46863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76" y="2508690"/>
            <a:ext cx="4714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3088680" y="1503853"/>
            <a:ext cx="171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==0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89079" y="1099099"/>
            <a:ext cx="3255505" cy="369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68229" y="1783176"/>
            <a:ext cx="3255505" cy="7255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0" idx="1"/>
          </p:cNvCxnSpPr>
          <p:nvPr/>
        </p:nvCxnSpPr>
        <p:spPr>
          <a:xfrm flipH="1">
            <a:off x="4033785" y="1283620"/>
            <a:ext cx="2655294" cy="31953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 flipV="1">
            <a:off x="4033785" y="1688521"/>
            <a:ext cx="2634444" cy="45741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668228" y="1456816"/>
            <a:ext cx="3255505" cy="369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393825" y="1603155"/>
            <a:ext cx="2274403" cy="42243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9"/>
          <p:cNvSpPr txBox="1"/>
          <p:nvPr/>
        </p:nvSpPr>
        <p:spPr>
          <a:xfrm>
            <a:off x="4033786" y="1840919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04430" y="2610015"/>
            <a:ext cx="3255505" cy="613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2"/>
          <p:cNvSpPr txBox="1"/>
          <p:nvPr/>
        </p:nvSpPr>
        <p:spPr>
          <a:xfrm>
            <a:off x="4483462" y="2210251"/>
            <a:ext cx="10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&gt;&gt;1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7" idx="1"/>
          </p:cNvCxnSpPr>
          <p:nvPr/>
        </p:nvCxnSpPr>
        <p:spPr>
          <a:xfrm flipH="1" flipV="1">
            <a:off x="5361432" y="2405642"/>
            <a:ext cx="1342998" cy="51103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704430" y="4008635"/>
            <a:ext cx="3763421" cy="1014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7"/>
          <p:cNvSpPr txBox="1"/>
          <p:nvPr/>
        </p:nvSpPr>
        <p:spPr>
          <a:xfrm>
            <a:off x="3019487" y="2875806"/>
            <a:ext cx="19143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&amp; 0x1 + </a:t>
            </a:r>
            <a:r>
              <a:rPr lang="en-US" altLang="zh-CN" dirty="0" err="1" smtClean="0"/>
              <a:t>rv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 flipV="1">
            <a:off x="4573846" y="3060472"/>
            <a:ext cx="2130584" cy="145561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689079" y="532730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onsolas" panose="020B0609020204030204" pitchFamily="49" charset="0"/>
              </a:rPr>
              <a:t>ret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1866776" y="81027"/>
            <a:ext cx="77724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sz="2400" dirty="0" smtClean="0"/>
              <a:t>已知递归函数</a:t>
            </a:r>
            <a:r>
              <a:rPr lang="en-US" altLang="zh-CN" sz="2400" dirty="0" err="1" smtClean="0"/>
              <a:t>refunc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C</a:t>
            </a:r>
            <a:r>
              <a:rPr lang="zh-CN" altLang="zh-CN" sz="2400" dirty="0" smtClean="0"/>
              <a:t>语言代码框架</a:t>
            </a:r>
            <a:r>
              <a:rPr lang="zh-CN" altLang="en-US" sz="2400" dirty="0" smtClean="0"/>
              <a:t>和汇编代码</a:t>
            </a:r>
            <a:r>
              <a:rPr lang="zh-CN" altLang="zh-CN" sz="2400" dirty="0" smtClean="0"/>
              <a:t>如下：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29540" y="106680"/>
            <a:ext cx="166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C00000"/>
                </a:solidFill>
              </a:rPr>
              <a:t>思考题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94584" y="1849045"/>
            <a:ext cx="950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%</a:t>
            </a:r>
            <a:r>
              <a:rPr lang="en-US" altLang="zh-CN" b="1" dirty="0" err="1" smtClean="0"/>
              <a:t>ebx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7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6" grpId="0"/>
      <p:bldP spid="17" grpId="0" animBg="1"/>
      <p:bldP spid="17" grpId="1" animBg="1"/>
      <p:bldP spid="18" grpId="0"/>
      <p:bldP spid="20" grpId="0" animBg="1"/>
      <p:bldP spid="20" grpId="1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r="43359" b="74348"/>
          <a:stretch>
            <a:fillRect/>
          </a:stretch>
        </p:blipFill>
        <p:spPr bwMode="auto">
          <a:xfrm>
            <a:off x="5826124" y="1050912"/>
            <a:ext cx="414340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866776" y="81027"/>
            <a:ext cx="77724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sz="2400" dirty="0" smtClean="0"/>
              <a:t>已知递归函数</a:t>
            </a:r>
            <a:r>
              <a:rPr lang="en-US" altLang="zh-CN" sz="2400" dirty="0" err="1" smtClean="0"/>
              <a:t>refunc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C</a:t>
            </a:r>
            <a:r>
              <a:rPr lang="zh-CN" altLang="zh-CN" sz="2400" dirty="0" smtClean="0"/>
              <a:t>语言代码框架</a:t>
            </a:r>
            <a:r>
              <a:rPr lang="zh-CN" altLang="en-US" sz="2400" dirty="0" smtClean="0"/>
              <a:t>和汇编代码</a:t>
            </a:r>
            <a:r>
              <a:rPr lang="zh-CN" altLang="zh-CN" sz="2400" dirty="0" smtClean="0"/>
              <a:t>如下：</a:t>
            </a:r>
            <a:endParaRPr lang="zh-CN" altLang="en-US" sz="2400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557588" y="3530447"/>
            <a:ext cx="4803843" cy="321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 smtClean="0"/>
              <a:t>填写</a:t>
            </a:r>
            <a:r>
              <a:rPr lang="en-US" altLang="zh-CN" dirty="0" smtClean="0"/>
              <a:t>C</a:t>
            </a:r>
            <a:r>
              <a:rPr lang="zh-CN" altLang="zh-CN" dirty="0" smtClean="0"/>
              <a:t>代码中缺失部分，并说明函数的功能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</a:rPr>
              <a:t>该</a:t>
            </a:r>
            <a:r>
              <a:rPr lang="en-US" altLang="zh-CN" dirty="0" err="1" smtClean="0">
                <a:solidFill>
                  <a:srgbClr val="0066FF"/>
                </a:solidFill>
              </a:rPr>
              <a:t>rfun</a:t>
            </a:r>
            <a:r>
              <a:rPr lang="zh-CN" altLang="en-US" dirty="0" smtClean="0">
                <a:solidFill>
                  <a:srgbClr val="0066FF"/>
                </a:solidFill>
              </a:rPr>
              <a:t>对应的汇编代码要能正常工作还缺少一对重要指令，是什么？</a:t>
            </a:r>
            <a:endParaRPr lang="zh-CN" altLang="en-US" dirty="0">
              <a:solidFill>
                <a:srgbClr val="0066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53105"/>
            <a:ext cx="46863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76" y="2508690"/>
            <a:ext cx="4714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3088680" y="1503853"/>
            <a:ext cx="171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==0</a:t>
            </a:r>
            <a:endParaRPr lang="zh-CN" altLang="en-US" dirty="0"/>
          </a:p>
        </p:txBody>
      </p:sp>
      <p:sp>
        <p:nvSpPr>
          <p:cNvPr id="16" name="TextBox 19"/>
          <p:cNvSpPr txBox="1"/>
          <p:nvPr/>
        </p:nvSpPr>
        <p:spPr>
          <a:xfrm>
            <a:off x="4033786" y="1840919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" name="TextBox 22"/>
          <p:cNvSpPr txBox="1"/>
          <p:nvPr/>
        </p:nvSpPr>
        <p:spPr>
          <a:xfrm>
            <a:off x="4483462" y="2210251"/>
            <a:ext cx="10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&gt;&gt;1</a:t>
            </a:r>
            <a:endParaRPr lang="zh-CN" altLang="en-US" dirty="0"/>
          </a:p>
        </p:txBody>
      </p:sp>
      <p:sp>
        <p:nvSpPr>
          <p:cNvPr id="21" name="TextBox 27"/>
          <p:cNvSpPr txBox="1"/>
          <p:nvPr/>
        </p:nvSpPr>
        <p:spPr>
          <a:xfrm>
            <a:off x="3019487" y="2875806"/>
            <a:ext cx="19143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 &amp; 0x1 + </a:t>
            </a:r>
            <a:r>
              <a:rPr lang="en-US" altLang="zh-CN" dirty="0" err="1" smtClean="0"/>
              <a:t>rv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735786" y="572741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onsolas" panose="020B0609020204030204" pitchFamily="49" charset="0"/>
              </a:rPr>
              <a:t>ret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82860" y="589247"/>
            <a:ext cx="1953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pushl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%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ebx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35786" y="5265754"/>
            <a:ext cx="1953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popl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%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ebx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9540" y="106680"/>
            <a:ext cx="166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C00000"/>
                </a:solidFill>
              </a:rPr>
              <a:t>思考题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39000" y="1804029"/>
            <a:ext cx="950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%</a:t>
            </a:r>
            <a:r>
              <a:rPr lang="en-US" altLang="zh-CN" b="1" dirty="0" err="1" smtClean="0"/>
              <a:t>ebx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11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程序的转换及机器级表示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38399"/>
            <a:ext cx="10515600" cy="4038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阅读、理解汇编代码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理解函数调用过程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复杂数据结构的机器级表示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结构体数据的分配和访问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15450" y="1304663"/>
            <a:ext cx="9999750" cy="16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latin typeface="+mn-ea"/>
                <a:ea typeface="+mn-ea"/>
              </a:rPr>
              <a:t>结构体成员在内存的存放和访问 </a:t>
            </a:r>
          </a:p>
          <a:p>
            <a:pPr lvl="1"/>
            <a:r>
              <a:rPr lang="zh-CN" altLang="en-US" dirty="0" smtClean="0">
                <a:latin typeface="+mn-ea"/>
                <a:ea typeface="+mn-ea"/>
              </a:rPr>
              <a:t>分配在栈中的</a:t>
            </a:r>
            <a:r>
              <a:rPr lang="en-US" altLang="zh-CN" dirty="0" smtClean="0">
                <a:latin typeface="+mn-ea"/>
                <a:ea typeface="+mn-ea"/>
              </a:rPr>
              <a:t>auto</a:t>
            </a:r>
            <a:r>
              <a:rPr lang="zh-CN" altLang="en-US" dirty="0" smtClean="0">
                <a:latin typeface="+mn-ea"/>
                <a:ea typeface="+mn-ea"/>
              </a:rPr>
              <a:t>结构型变量的首地址由</a:t>
            </a:r>
            <a:r>
              <a:rPr lang="en-US" altLang="zh-CN" dirty="0" smtClean="0">
                <a:latin typeface="+mn-ea"/>
                <a:ea typeface="+mn-ea"/>
              </a:rPr>
              <a:t>EBP</a:t>
            </a:r>
            <a:r>
              <a:rPr lang="zh-CN" altLang="en-US" dirty="0" smtClean="0">
                <a:latin typeface="+mn-ea"/>
                <a:ea typeface="+mn-ea"/>
              </a:rPr>
              <a:t>或</a:t>
            </a:r>
            <a:r>
              <a:rPr lang="en-US" altLang="zh-CN" dirty="0" smtClean="0">
                <a:latin typeface="+mn-ea"/>
                <a:ea typeface="+mn-ea"/>
              </a:rPr>
              <a:t>ESP</a:t>
            </a:r>
            <a:r>
              <a:rPr lang="zh-CN" altLang="en-US" dirty="0" smtClean="0">
                <a:latin typeface="+mn-ea"/>
                <a:ea typeface="+mn-ea"/>
              </a:rPr>
              <a:t>来定位</a:t>
            </a:r>
          </a:p>
          <a:p>
            <a:pPr lvl="1"/>
            <a:r>
              <a:rPr lang="zh-CN" altLang="en-US" dirty="0" smtClean="0">
                <a:latin typeface="+mn-ea"/>
                <a:ea typeface="+mn-ea"/>
              </a:rPr>
              <a:t>分配在静态区的结构型变量首地址是一个确定的静态区地址</a:t>
            </a:r>
          </a:p>
          <a:p>
            <a:pPr lvl="1"/>
            <a:r>
              <a:rPr lang="zh-CN" altLang="en-US" dirty="0" smtClean="0">
                <a:latin typeface="+mn-ea"/>
                <a:ea typeface="+mn-ea"/>
              </a:rPr>
              <a:t>结构型变量 </a:t>
            </a:r>
            <a:r>
              <a:rPr lang="en-US" altLang="zh-CN" dirty="0" smtClean="0">
                <a:latin typeface="+mn-ea"/>
                <a:ea typeface="+mn-ea"/>
              </a:rPr>
              <a:t>x </a:t>
            </a:r>
            <a:r>
              <a:rPr lang="zh-CN" altLang="en-US" dirty="0" smtClean="0">
                <a:latin typeface="+mn-ea"/>
                <a:ea typeface="+mn-ea"/>
              </a:rPr>
              <a:t>各成员首址可用“基址加偏移量”的寻址方式  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340762" y="2986940"/>
            <a:ext cx="7251237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1900" dirty="0" smtClean="0"/>
              <a:t>若左边结构体类型的变量</a:t>
            </a:r>
            <a:r>
              <a:rPr lang="en-US" altLang="zh-CN" sz="1900" dirty="0"/>
              <a:t>x</a:t>
            </a:r>
            <a:r>
              <a:rPr lang="zh-CN" altLang="en-US" sz="1900" dirty="0"/>
              <a:t>分配在地址</a:t>
            </a:r>
            <a:r>
              <a:rPr lang="en-US" altLang="zh-CN" sz="1900" dirty="0"/>
              <a:t>0x8049200</a:t>
            </a:r>
            <a:r>
              <a:rPr lang="zh-CN" altLang="en-US" sz="1900" dirty="0"/>
              <a:t>开始的区域，那么</a:t>
            </a:r>
            <a:r>
              <a:rPr lang="en-US" altLang="zh-CN" sz="1900" dirty="0"/>
              <a:t>x=&amp;(x.id)=</a:t>
            </a:r>
            <a:r>
              <a:rPr lang="en-US" altLang="zh-CN" sz="1900" dirty="0" smtClean="0"/>
              <a:t>0x8049200</a:t>
            </a:r>
            <a:endParaRPr lang="zh-CN" altLang="en-US" sz="1900" dirty="0">
              <a:solidFill>
                <a:srgbClr val="3333CC"/>
              </a:solidFill>
            </a:endParaRPr>
          </a:p>
          <a:p>
            <a:pPr eaLnBrk="1" hangingPunct="1"/>
            <a:r>
              <a:rPr lang="en-US" altLang="zh-CN" sz="1900" dirty="0"/>
              <a:t>&amp;(x.name)= 0x8049200</a:t>
            </a:r>
            <a:r>
              <a:rPr lang="en-US" altLang="zh-CN" sz="1900" dirty="0">
                <a:solidFill>
                  <a:srgbClr val="FF0000"/>
                </a:solidFill>
              </a:rPr>
              <a:t>+8</a:t>
            </a:r>
            <a:r>
              <a:rPr lang="en-US" altLang="zh-CN" sz="1900" dirty="0"/>
              <a:t>=0x8049208</a:t>
            </a:r>
          </a:p>
          <a:p>
            <a:pPr eaLnBrk="1" hangingPunct="1"/>
            <a:r>
              <a:rPr lang="en-US" altLang="zh-CN" sz="1900" dirty="0"/>
              <a:t>&amp;(x.post)= 0x8049200</a:t>
            </a:r>
            <a:r>
              <a:rPr lang="en-US" altLang="zh-CN" sz="1900" dirty="0">
                <a:solidFill>
                  <a:srgbClr val="FF0000"/>
                </a:solidFill>
              </a:rPr>
              <a:t>+8+12</a:t>
            </a:r>
            <a:r>
              <a:rPr lang="en-US" altLang="zh-CN" sz="1900" dirty="0"/>
              <a:t>=0x8049214</a:t>
            </a:r>
          </a:p>
          <a:p>
            <a:pPr eaLnBrk="1" hangingPunct="1"/>
            <a:r>
              <a:rPr lang="en-US" altLang="zh-CN" sz="1900" dirty="0"/>
              <a:t>&amp;(</a:t>
            </a:r>
            <a:r>
              <a:rPr lang="en-US" altLang="zh-CN" sz="1900" dirty="0" err="1"/>
              <a:t>x.address</a:t>
            </a:r>
            <a:r>
              <a:rPr lang="en-US" altLang="zh-CN" sz="1900" dirty="0"/>
              <a:t>)=0x8049200</a:t>
            </a:r>
            <a:r>
              <a:rPr lang="en-US" altLang="zh-CN" sz="1900" dirty="0">
                <a:solidFill>
                  <a:srgbClr val="FF0000"/>
                </a:solidFill>
              </a:rPr>
              <a:t>+8+12+4</a:t>
            </a:r>
            <a:r>
              <a:rPr lang="en-US" altLang="zh-CN" sz="1900" dirty="0"/>
              <a:t>=0x8049218</a:t>
            </a:r>
          </a:p>
          <a:p>
            <a:pPr eaLnBrk="1" hangingPunct="1"/>
            <a:r>
              <a:rPr lang="en-US" altLang="zh-CN" sz="1900" dirty="0"/>
              <a:t>&amp;(</a:t>
            </a:r>
            <a:r>
              <a:rPr lang="en-US" altLang="zh-CN" sz="1900" dirty="0" err="1"/>
              <a:t>x.phone</a:t>
            </a:r>
            <a:r>
              <a:rPr lang="en-US" altLang="zh-CN" sz="1900" dirty="0"/>
              <a:t>)=</a:t>
            </a:r>
            <a:r>
              <a:rPr lang="en-US" altLang="zh-CN" sz="1900" dirty="0" smtClean="0"/>
              <a:t>0x8049200</a:t>
            </a:r>
            <a:r>
              <a:rPr lang="en-US" altLang="zh-CN" sz="1900" dirty="0" smtClean="0">
                <a:solidFill>
                  <a:srgbClr val="FF0000"/>
                </a:solidFill>
              </a:rPr>
              <a:t>+8+12+4+100</a:t>
            </a:r>
            <a:r>
              <a:rPr lang="en-US" altLang="zh-CN" sz="1900" dirty="0" smtClean="0"/>
              <a:t>=0x804927C</a:t>
            </a:r>
            <a:endParaRPr lang="en-US" altLang="zh-CN" sz="1900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98400" y="3041163"/>
            <a:ext cx="3690900" cy="2031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cont_info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{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  char id[8];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  char name [12];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  unsigned post;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  char address[100];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  char phone[20];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zh-CN" dirty="0" smtClean="0"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69396" y="5464246"/>
            <a:ext cx="5086604" cy="1300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ea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e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b="1" dirty="0"/>
              <a:t>联合体各成员共享存储空间，按最大长度成员分配联合所需的空间大小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306988" y="5007540"/>
            <a:ext cx="3391412" cy="1785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union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uarea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{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char </a:t>
            </a:r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c_data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short </a:t>
            </a:r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s_data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i_data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   long  </a:t>
            </a:r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l_data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</a:p>
          <a:p>
            <a:pPr marL="342900" indent="-342900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946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数组参数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569112" y="5711680"/>
            <a:ext cx="8784976" cy="864096"/>
          </a:xfrm>
        </p:spPr>
        <p:txBody>
          <a:bodyPr/>
          <a:lstStyle/>
          <a:p>
            <a:r>
              <a:rPr lang="zh-CN" altLang="en-US" sz="1800" dirty="0" smtClean="0">
                <a:solidFill>
                  <a:srgbClr val="0066FF"/>
                </a:solidFill>
              </a:rPr>
              <a:t>数组作为参数时，以指向数组首元素的指针值（而不是数组元素的值）进行传递</a:t>
            </a:r>
            <a:endParaRPr lang="en-US" altLang="zh-CN" sz="1800" dirty="0" smtClean="0">
              <a:solidFill>
                <a:srgbClr val="0066FF"/>
              </a:solidFill>
            </a:endParaRPr>
          </a:p>
          <a:p>
            <a:r>
              <a:rPr lang="zh-CN" altLang="en-US" sz="1800" dirty="0" smtClean="0">
                <a:solidFill>
                  <a:srgbClr val="0066FF"/>
                </a:solidFill>
              </a:rPr>
              <a:t>函数中对数组参数指向的数组元素的修改，将作用于实参数组上</a:t>
            </a:r>
            <a:endParaRPr lang="zh-CN" altLang="en-US" sz="1800" dirty="0">
              <a:solidFill>
                <a:srgbClr val="0066FF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98423" y="1650312"/>
            <a:ext cx="5667177" cy="3570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kern="0">
                <a:latin typeface="Consolas" panose="020B0609020204030204" pitchFamily="49" charset="0"/>
              </a:defRPr>
            </a:lvl1pPr>
          </a:lstStyle>
          <a:p>
            <a:r>
              <a:rPr lang="en-US" altLang="zh-CN" sz="1400" dirty="0"/>
              <a:t>00000000 &lt;Process&gt;:</a:t>
            </a:r>
          </a:p>
          <a:p>
            <a:r>
              <a:rPr lang="en-US" altLang="zh-CN" sz="1400" dirty="0"/>
              <a:t>  … …</a:t>
            </a:r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</a:t>
            </a:r>
            <a:r>
              <a:rPr lang="en-US" altLang="zh-CN" sz="1400" dirty="0"/>
              <a:t>d:   8b 45 08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0x8(%</a:t>
            </a:r>
            <a:r>
              <a:rPr lang="en-US" altLang="zh-CN" sz="1400" dirty="0" err="1"/>
              <a:t>ebp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10:   8b 10   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(%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edx</a:t>
            </a:r>
            <a:endParaRPr lang="en-US" altLang="zh-CN" sz="1400" dirty="0"/>
          </a:p>
          <a:p>
            <a:r>
              <a:rPr lang="en-US" altLang="zh-CN" sz="1400" dirty="0"/>
              <a:t>  12:   8b 45 08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0x8(%</a:t>
            </a:r>
            <a:r>
              <a:rPr lang="en-US" altLang="zh-CN" sz="1400" dirty="0" err="1"/>
              <a:t>ebp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15:   83 c0 04                add    $0x4,%eax</a:t>
            </a:r>
          </a:p>
          <a:p>
            <a:r>
              <a:rPr lang="en-US" altLang="zh-CN" sz="1400" dirty="0"/>
              <a:t>  18:   8b 00   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(%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1a:   01 c2                   add    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,%</a:t>
            </a:r>
            <a:r>
              <a:rPr lang="en-US" altLang="zh-CN" sz="1400" dirty="0" err="1"/>
              <a:t>edx</a:t>
            </a:r>
            <a:endParaRPr lang="en-US" altLang="zh-CN" sz="1400" dirty="0"/>
          </a:p>
          <a:p>
            <a:r>
              <a:rPr lang="en-US" altLang="zh-CN" sz="1400" dirty="0"/>
              <a:t>  1c:   8b 45 08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0x8(%</a:t>
            </a:r>
            <a:r>
              <a:rPr lang="en-US" altLang="zh-CN" sz="1400" dirty="0" err="1"/>
              <a:t>ebp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1f:   83 c0 08                add    $0x8,%eax</a:t>
            </a:r>
          </a:p>
          <a:p>
            <a:r>
              <a:rPr lang="en-US" altLang="zh-CN" sz="1400" dirty="0"/>
              <a:t>  22:   8b 00   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(%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24:   01 c2                   add    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,%</a:t>
            </a:r>
            <a:r>
              <a:rPr lang="en-US" altLang="zh-CN" sz="1400" dirty="0" err="1"/>
              <a:t>edx</a:t>
            </a:r>
            <a:endParaRPr lang="en-US" altLang="zh-CN" sz="1400" dirty="0"/>
          </a:p>
          <a:p>
            <a:r>
              <a:rPr lang="en-US" altLang="zh-CN" sz="1400" dirty="0"/>
              <a:t>  26:   8b 45 08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0x8(%</a:t>
            </a:r>
            <a:r>
              <a:rPr lang="en-US" altLang="zh-CN" sz="1400" dirty="0" err="1"/>
              <a:t>ebp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29:   83 c0 0c                add    $0xc,%eax</a:t>
            </a:r>
          </a:p>
          <a:p>
            <a:r>
              <a:rPr lang="en-US" altLang="zh-CN" sz="1400" dirty="0"/>
              <a:t>  2c:   8b 00                   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    (%</a:t>
            </a:r>
            <a:r>
              <a:rPr lang="en-US" altLang="zh-CN" sz="1400" dirty="0" err="1"/>
              <a:t>eax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2e:   01 d0                   add    %</a:t>
            </a:r>
            <a:r>
              <a:rPr lang="en-US" altLang="zh-CN" sz="1400" dirty="0" err="1"/>
              <a:t>edx</a:t>
            </a:r>
            <a:r>
              <a:rPr lang="en-US" altLang="zh-CN" sz="1400" dirty="0"/>
              <a:t>,%</a:t>
            </a:r>
            <a:r>
              <a:rPr lang="en-US" altLang="zh-CN" sz="1400" dirty="0" err="1"/>
              <a:t>eax</a:t>
            </a:r>
            <a:endParaRPr lang="en-US" altLang="zh-CN" sz="140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4400" y="4068000"/>
            <a:ext cx="5739177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kern="0">
                <a:latin typeface="Consolas" panose="020B0609020204030204" pitchFamily="49" charset="0"/>
              </a:defRPr>
            </a:lvl1pPr>
          </a:lstStyle>
          <a:p>
            <a:r>
              <a:rPr lang="en-US" altLang="zh-CN" sz="1400" dirty="0"/>
              <a:t>00000032 &lt;main&gt;:</a:t>
            </a:r>
          </a:p>
          <a:p>
            <a:r>
              <a:rPr lang="en-US" altLang="zh-CN" sz="1400" dirty="0"/>
              <a:t>  … …</a:t>
            </a:r>
          </a:p>
          <a:p>
            <a:r>
              <a:rPr lang="en-US" altLang="zh-CN" sz="1400" dirty="0"/>
              <a:t>  5e:   8d 45 f0                lea    -0x10(%</a:t>
            </a:r>
            <a:r>
              <a:rPr lang="en-US" altLang="zh-CN" sz="1400" dirty="0" err="1"/>
              <a:t>ebp</a:t>
            </a:r>
            <a:r>
              <a:rPr lang="en-US" altLang="zh-CN" sz="1400" dirty="0"/>
              <a:t>),%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61:   50                      push   %</a:t>
            </a:r>
            <a:r>
              <a:rPr lang="en-US" altLang="zh-CN" sz="1400" dirty="0" err="1"/>
              <a:t>eax</a:t>
            </a:r>
            <a:endParaRPr lang="en-US" altLang="zh-CN" sz="1400" dirty="0"/>
          </a:p>
          <a:p>
            <a:r>
              <a:rPr lang="en-US" altLang="zh-CN" sz="1400" dirty="0"/>
              <a:t>  62:   e8 fc </a:t>
            </a:r>
            <a:r>
              <a:rPr lang="en-US" altLang="zh-CN" sz="1400" dirty="0" err="1"/>
              <a:t>ff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ff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ff</a:t>
            </a:r>
            <a:r>
              <a:rPr lang="en-US" altLang="zh-CN" sz="1400" dirty="0"/>
              <a:t>          call   63 &lt;main+0x31&gt;</a:t>
            </a:r>
          </a:p>
        </p:txBody>
      </p:sp>
      <p:sp>
        <p:nvSpPr>
          <p:cNvPr id="7" name="矩形 6"/>
          <p:cNvSpPr/>
          <p:nvPr/>
        </p:nvSpPr>
        <p:spPr>
          <a:xfrm>
            <a:off x="381600" y="1630639"/>
            <a:ext cx="573840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400" kern="0" dirty="0" err="1" smtClean="0">
                <a:latin typeface="Consolas" panose="020B0609020204030204" pitchFamily="49" charset="0"/>
              </a:rPr>
              <a:t>typedef</a:t>
            </a:r>
            <a:r>
              <a:rPr lang="en-US" altLang="zh-CN" sz="1400" kern="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kern="0" dirty="0" err="1" smtClean="0">
                <a:latin typeface="Consolas" panose="020B0609020204030204" pitchFamily="49" charset="0"/>
              </a:rPr>
              <a:t>int</a:t>
            </a:r>
            <a:r>
              <a:rPr lang="en-US" altLang="zh-CN" sz="1400" kern="0" dirty="0" smtClean="0">
                <a:latin typeface="Consolas" panose="020B0609020204030204" pitchFamily="49" charset="0"/>
              </a:rPr>
              <a:t> Data[4];</a:t>
            </a:r>
          </a:p>
          <a:p>
            <a:endParaRPr lang="en-US" altLang="zh-CN" sz="1400" kern="0" dirty="0" smtClean="0">
              <a:latin typeface="Consolas" panose="020B0609020204030204" pitchFamily="49" charset="0"/>
            </a:endParaRPr>
          </a:p>
          <a:p>
            <a:r>
              <a:rPr lang="en-US" altLang="zh-CN" sz="1400" kern="0" dirty="0" err="1" smtClean="0">
                <a:latin typeface="Consolas" panose="020B0609020204030204" pitchFamily="49" charset="0"/>
              </a:rPr>
              <a:t>int</a:t>
            </a:r>
            <a:r>
              <a:rPr lang="en-US" altLang="zh-CN" sz="1400" kern="0" dirty="0" smtClean="0">
                <a:latin typeface="Consolas" panose="020B0609020204030204" pitchFamily="49" charset="0"/>
              </a:rPr>
              <a:t> Process( Data d ) {</a:t>
            </a: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  return d[0]+d[1]+d[2]+d[3];</a:t>
            </a: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zh-CN" sz="1400" kern="0" dirty="0" smtClean="0">
              <a:latin typeface="Consolas" panose="020B0609020204030204" pitchFamily="49" charset="0"/>
            </a:endParaRP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void main() {</a:t>
            </a: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  Data d = {1,2,3,4};</a:t>
            </a: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  Process(d);</a:t>
            </a:r>
          </a:p>
          <a:p>
            <a:r>
              <a:rPr lang="en-US" altLang="zh-CN" sz="1400" kern="0" dirty="0" smtClean="0">
                <a:latin typeface="Consolas" panose="020B0609020204030204" pitchFamily="49" charset="0"/>
              </a:rPr>
              <a:t>}</a:t>
            </a:r>
            <a:endParaRPr lang="en-US" altLang="zh-CN" sz="1400" kern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440" y="167006"/>
            <a:ext cx="10515600" cy="734002"/>
          </a:xfrm>
        </p:spPr>
        <p:txBody>
          <a:bodyPr/>
          <a:lstStyle/>
          <a:p>
            <a:r>
              <a:rPr lang="zh-CN" altLang="en-US" dirty="0" smtClean="0"/>
              <a:t>结构参数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946407" y="397528"/>
            <a:ext cx="5573593" cy="41044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00000000 &lt;Process&gt;: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 0:   55                 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push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ebp</a:t>
            </a:r>
            <a:endParaRPr lang="en-US" altLang="zh-CN" sz="1400" b="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 1:   89 e5   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mov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esp</a:t>
            </a:r>
            <a:r>
              <a:rPr lang="en-US" altLang="zh-CN" sz="1400" b="0" kern="0" dirty="0">
                <a:latin typeface="Consolas" panose="020B0609020204030204" pitchFamily="49" charset="0"/>
              </a:rPr>
              <a:t>,%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ebp</a:t>
            </a:r>
            <a:endParaRPr lang="en-US" altLang="zh-CN" sz="1400" b="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 3:   e8 fc 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ff</a:t>
            </a:r>
            <a:r>
              <a:rPr lang="en-US" altLang="zh-CN" sz="1400" b="0" kern="0" dirty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ff</a:t>
            </a:r>
            <a:r>
              <a:rPr lang="en-US" altLang="zh-CN" sz="1400" b="0" kern="0" dirty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ff</a:t>
            </a:r>
            <a:r>
              <a:rPr lang="en-US" altLang="zh-CN" sz="1400" b="0" kern="0" dirty="0">
                <a:latin typeface="Consolas" panose="020B0609020204030204" pitchFamily="49" charset="0"/>
              </a:rPr>
              <a:t>     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call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4 &lt;Process+0x4&gt;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 8:   05 01 00 00 00    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>
                <a:latin typeface="Consolas" panose="020B0609020204030204" pitchFamily="49" charset="0"/>
              </a:rPr>
              <a:t>add    $0x1,%eax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 d:   8b 45 08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mov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0x8(%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ebp</a:t>
            </a:r>
            <a:r>
              <a:rPr lang="en-US" altLang="zh-CN" sz="1400" b="0" kern="0" dirty="0">
                <a:latin typeface="Consolas" panose="020B0609020204030204" pitchFamily="49" charset="0"/>
              </a:rPr>
              <a:t>),%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eax</a:t>
            </a:r>
            <a:endParaRPr lang="en-US" altLang="zh-CN" sz="1400" b="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10:   3d e7 03 00 00   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cmp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$0x3e7,%eax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15:   7f 0f   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jg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26 &lt;Process+0x26&gt;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17:   0f b6 45 18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movzbl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>
                <a:latin typeface="Consolas" panose="020B0609020204030204" pitchFamily="49" charset="0"/>
              </a:rPr>
              <a:t>0x18(%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ebp</a:t>
            </a:r>
            <a:r>
              <a:rPr lang="en-US" altLang="zh-CN" sz="1400" b="0" kern="0" dirty="0">
                <a:latin typeface="Consolas" panose="020B0609020204030204" pitchFamily="49" charset="0"/>
              </a:rPr>
              <a:t>),%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eax</a:t>
            </a:r>
            <a:endParaRPr lang="en-US" altLang="zh-CN" sz="1400" b="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1b:   3c 4d   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cmp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$0x4d,%al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1d:   75 07   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jne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26 &lt;Process+0x26&gt;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1f:   b8 01 00 00 00    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mov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$0x1,%eax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 24:   </a:t>
            </a:r>
            <a:r>
              <a:rPr lang="en-US" altLang="zh-CN" sz="1400" b="0" kern="0" dirty="0" err="1">
                <a:latin typeface="Consolas" panose="020B0609020204030204" pitchFamily="49" charset="0"/>
              </a:rPr>
              <a:t>eb</a:t>
            </a:r>
            <a:r>
              <a:rPr lang="en-US" altLang="zh-CN" sz="1400" b="0" kern="0" dirty="0">
                <a:latin typeface="Consolas" panose="020B0609020204030204" pitchFamily="49" charset="0"/>
              </a:rPr>
              <a:t> 05               </a:t>
            </a:r>
            <a:r>
              <a:rPr lang="en-US" altLang="zh-CN" sz="1400" b="0" kern="0" dirty="0" err="1" smtClean="0">
                <a:latin typeface="Consolas" panose="020B0609020204030204" pitchFamily="49" charset="0"/>
              </a:rPr>
              <a:t>jmp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   </a:t>
            </a:r>
            <a:r>
              <a:rPr lang="en-US" altLang="zh-CN" sz="1400" b="0" kern="0" dirty="0">
                <a:latin typeface="Consolas" panose="020B0609020204030204" pitchFamily="49" charset="0"/>
              </a:rPr>
              <a:t>2b &lt;Process+0x2b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buFontTx/>
              <a:buNone/>
            </a:pPr>
            <a:r>
              <a:rPr lang="en-US" altLang="zh-CN" sz="1400" b="0" kern="0" dirty="0">
                <a:latin typeface="Consolas" panose="020B0609020204030204" pitchFamily="49" charset="0"/>
              </a:rPr>
              <a:t> </a:t>
            </a:r>
            <a:r>
              <a:rPr lang="en-US" altLang="zh-CN" sz="1400" b="0" kern="0" dirty="0" smtClean="0">
                <a:latin typeface="Consolas" panose="020B0609020204030204" pitchFamily="49" charset="0"/>
              </a:rPr>
              <a:t> … …</a:t>
            </a:r>
            <a:endParaRPr lang="en-US" altLang="zh-CN" sz="1400" b="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zh-CN" altLang="en-US" sz="1400" b="0" kern="0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54447" y="5161256"/>
            <a:ext cx="5582233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000005e5 &lt;main&gt;:</a:t>
            </a:r>
          </a:p>
          <a:p>
            <a:r>
              <a:rPr lang="en-US" altLang="zh-CN" sz="1400" dirty="0" smtClean="0">
                <a:latin typeface="Consolas" panose="020B0609020204030204" pitchFamily="49" charset="0"/>
              </a:rPr>
              <a:t> 5fe</a:t>
            </a:r>
            <a:r>
              <a:rPr lang="en-US" altLang="zh-CN" sz="1400" dirty="0">
                <a:latin typeface="Consolas" panose="020B0609020204030204" pitchFamily="49" charset="0"/>
              </a:rPr>
              <a:t>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fc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-0x4(%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601: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f8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-0x8(%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604: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f4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-0xc(%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607: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f0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-0x10(%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60a: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</a:t>
            </a:r>
            <a:r>
              <a:rPr lang="en-US" altLang="zh-CN" sz="1400" dirty="0" err="1">
                <a:latin typeface="Consolas" panose="020B0609020204030204" pitchFamily="49" charset="0"/>
              </a:rPr>
              <a:t>ec</a:t>
            </a:r>
            <a:r>
              <a:rPr lang="en-US" altLang="zh-CN" sz="1400" dirty="0">
                <a:latin typeface="Consolas" panose="020B0609020204030204" pitchFamily="49" charset="0"/>
              </a:rPr>
              <a:t>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-0x14(%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60d:   e8 4e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      </a:t>
            </a:r>
            <a:r>
              <a:rPr lang="en-US" altLang="zh-CN" sz="1400" dirty="0" smtClean="0">
                <a:latin typeface="Consolas" panose="020B0609020204030204" pitchFamily="49" charset="0"/>
              </a:rPr>
              <a:t>call   </a:t>
            </a:r>
            <a:r>
              <a:rPr lang="en-US" altLang="zh-CN" sz="1400" dirty="0">
                <a:latin typeface="Consolas" panose="020B0609020204030204" pitchFamily="49" charset="0"/>
              </a:rPr>
              <a:t>560 &lt;Process&gt;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86368" y="1027976"/>
            <a:ext cx="5665792" cy="5746204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typedef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id</a:t>
            </a:r>
            <a:r>
              <a:rPr lang="en-US" altLang="zh-CN" sz="1400" dirty="0" smtClean="0">
                <a:latin typeface="Consolas" panose="020B0609020204030204" pitchFamily="49" charset="0"/>
              </a:rPr>
              <a:t>;   char </a:t>
            </a:r>
            <a:r>
              <a:rPr lang="en-US" altLang="zh-CN" sz="1400" dirty="0">
                <a:latin typeface="Consolas" panose="020B0609020204030204" pitchFamily="49" charset="0"/>
              </a:rPr>
              <a:t>name[6</a:t>
            </a:r>
            <a:r>
              <a:rPr lang="en-US" altLang="zh-CN" sz="1400" dirty="0" smtClean="0">
                <a:latin typeface="Consolas" panose="020B0609020204030204" pitchFamily="49" charset="0"/>
              </a:rPr>
              <a:t>];   float </a:t>
            </a:r>
            <a:r>
              <a:rPr lang="en-US" altLang="zh-CN" sz="1400" dirty="0">
                <a:latin typeface="Consolas" panose="020B0609020204030204" pitchFamily="49" charset="0"/>
              </a:rPr>
              <a:t>age</a:t>
            </a:r>
            <a:r>
              <a:rPr lang="en-US" altLang="zh-CN" sz="1400" dirty="0" smtClean="0"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gender;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latin typeface="Consolas" panose="020B0609020204030204" pitchFamily="49" charset="0"/>
              </a:rPr>
              <a:t>Info;</a:t>
            </a:r>
          </a:p>
          <a:p>
            <a:pPr marL="0" indent="0">
              <a:buNone/>
            </a:pP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Process(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Info </a:t>
            </a: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inf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) 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return (inf.id&lt;1000 &amp;&amp; </a:t>
            </a:r>
            <a:r>
              <a:rPr lang="en-US" altLang="zh-CN" sz="1400" dirty="0" err="1">
                <a:latin typeface="Consolas" panose="020B0609020204030204" pitchFamily="49" charset="0"/>
              </a:rPr>
              <a:t>inf.gender</a:t>
            </a:r>
            <a:r>
              <a:rPr lang="en-US" altLang="zh-CN" sz="1400" dirty="0">
                <a:latin typeface="Consolas" panose="020B0609020204030204" pitchFamily="49" charset="0"/>
              </a:rPr>
              <a:t>=='M')? </a:t>
            </a:r>
            <a:r>
              <a:rPr lang="en-US" altLang="zh-CN" sz="1400" dirty="0" smtClean="0">
                <a:latin typeface="Consolas" panose="020B0609020204030204" pitchFamily="49" charset="0"/>
              </a:rPr>
              <a:t>   1 </a:t>
            </a:r>
            <a:r>
              <a:rPr lang="en-US" altLang="zh-CN" sz="1400" dirty="0">
                <a:latin typeface="Consolas" panose="020B0609020204030204" pitchFamily="49" charset="0"/>
              </a:rPr>
              <a:t>: 0;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Info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Create</a:t>
            </a:r>
            <a:r>
              <a:rPr lang="en-US" altLang="zh-CN" sz="1400" dirty="0" smtClean="0">
                <a:latin typeface="Consolas" panose="020B0609020204030204" pitchFamily="49" charset="0"/>
              </a:rPr>
              <a:t>() 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Info f = {123456, "Jason", 12.5, 'M'};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return f;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latin typeface="Consolas" panose="020B0609020204030204" pitchFamily="49" charset="0"/>
              </a:rPr>
              <a:t>main</a:t>
            </a:r>
            <a:r>
              <a:rPr lang="en-US" altLang="zh-CN" sz="1400" dirty="0" smtClean="0">
                <a:latin typeface="Consolas" panose="020B0609020204030204" pitchFamily="49" charset="0"/>
              </a:rPr>
              <a:t>() 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Info f = Create();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Process(f);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 bwMode="auto">
          <a:xfrm>
            <a:off x="1748388" y="6072416"/>
            <a:ext cx="3059832" cy="44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000" kern="0" dirty="0" smtClean="0">
                <a:solidFill>
                  <a:srgbClr val="0066FF"/>
                </a:solidFill>
              </a:rPr>
              <a:t>如何传递结构类型参数？</a:t>
            </a:r>
            <a:endParaRPr lang="zh-CN" altLang="en-US" sz="2000" kern="0" dirty="0">
              <a:solidFill>
                <a:srgbClr val="0066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49340" y="4716780"/>
            <a:ext cx="486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按值传递结构体（按地址传递参见课本）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9" name="上下箭头 8"/>
          <p:cNvSpPr/>
          <p:nvPr/>
        </p:nvSpPr>
        <p:spPr>
          <a:xfrm rot="18904208">
            <a:off x="3688484" y="908282"/>
            <a:ext cx="940281" cy="50258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占用多少字节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8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39744"/>
              </p:ext>
            </p:extLst>
          </p:nvPr>
        </p:nvGraphicFramePr>
        <p:xfrm>
          <a:off x="4330700" y="2789766"/>
          <a:ext cx="1612900" cy="3890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197111070"/>
                    </a:ext>
                  </a:extLst>
                </a:gridCol>
              </a:tblGrid>
              <a:tr h="778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862646"/>
                  </a:ext>
                </a:extLst>
              </a:tr>
              <a:tr h="778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80574"/>
                  </a:ext>
                </a:extLst>
              </a:tr>
              <a:tr h="778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02520"/>
                  </a:ext>
                </a:extLst>
              </a:tr>
              <a:tr h="778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299750"/>
                  </a:ext>
                </a:extLst>
              </a:tr>
              <a:tr h="778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0481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540250" y="2197100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Stack</a:t>
            </a:r>
            <a:endParaRPr lang="zh-CN" altLang="en-US" sz="28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47650" y="2691676"/>
            <a:ext cx="2203450" cy="2007324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typedef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id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</a:t>
            </a:r>
            <a:r>
              <a:rPr lang="en-US" altLang="zh-CN" sz="1400" dirty="0">
                <a:latin typeface="Consolas" panose="020B0609020204030204" pitchFamily="49" charset="0"/>
              </a:rPr>
              <a:t>name[6</a:t>
            </a:r>
            <a:r>
              <a:rPr lang="en-US" altLang="zh-CN" sz="1400" dirty="0" smtClean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float </a:t>
            </a:r>
            <a:r>
              <a:rPr lang="en-US" altLang="zh-CN" sz="1400" dirty="0">
                <a:latin typeface="Consolas" panose="020B0609020204030204" pitchFamily="49" charset="0"/>
              </a:rPr>
              <a:t>age</a:t>
            </a:r>
            <a:r>
              <a:rPr lang="en-US" altLang="zh-CN" sz="1400" dirty="0" smtClean="0"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gender;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latin typeface="Consolas" panose="020B0609020204030204" pitchFamily="49" charset="0"/>
              </a:rPr>
              <a:t>Info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6747" y="182856"/>
            <a:ext cx="5582233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000005e5 &lt;main&gt;:</a:t>
            </a:r>
          </a:p>
          <a:p>
            <a:r>
              <a:rPr lang="en-US" altLang="zh-CN" sz="1400" dirty="0" smtClean="0">
                <a:latin typeface="Consolas" panose="020B0609020204030204" pitchFamily="49" charset="0"/>
              </a:rPr>
              <a:t> 5fe</a:t>
            </a:r>
            <a:r>
              <a:rPr lang="en-US" altLang="zh-CN" sz="1400" dirty="0">
                <a:latin typeface="Consolas" panose="020B0609020204030204" pitchFamily="49" charset="0"/>
              </a:rPr>
              <a:t>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fc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-0x4(%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601: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f8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-0x8(%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604: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f4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-0xc(%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607: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f0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-0x10(%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60a:  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75 </a:t>
            </a:r>
            <a:r>
              <a:rPr lang="en-US" altLang="zh-CN" sz="1400" dirty="0" err="1">
                <a:latin typeface="Consolas" panose="020B0609020204030204" pitchFamily="49" charset="0"/>
              </a:rPr>
              <a:t>ec</a:t>
            </a:r>
            <a:r>
              <a:rPr lang="en-US" altLang="zh-CN" sz="1400" dirty="0">
                <a:latin typeface="Consolas" panose="020B0609020204030204" pitchFamily="49" charset="0"/>
              </a:rPr>
              <a:t>           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pushl</a:t>
            </a: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>
                <a:latin typeface="Consolas" panose="020B0609020204030204" pitchFamily="49" charset="0"/>
              </a:rPr>
              <a:t>-0x14(%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60d:   e8 4e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      </a:t>
            </a:r>
            <a:r>
              <a:rPr lang="en-US" altLang="zh-CN" sz="1400" dirty="0" smtClean="0">
                <a:latin typeface="Consolas" panose="020B0609020204030204" pitchFamily="49" charset="0"/>
              </a:rPr>
              <a:t>call   </a:t>
            </a:r>
            <a:r>
              <a:rPr lang="en-US" altLang="zh-CN" sz="1400" dirty="0">
                <a:latin typeface="Consolas" panose="020B0609020204030204" pitchFamily="49" charset="0"/>
              </a:rPr>
              <a:t>560 &lt;Process&gt;</a:t>
            </a:r>
          </a:p>
        </p:txBody>
      </p:sp>
      <p:sp>
        <p:nvSpPr>
          <p:cNvPr id="11" name="右箭头 10"/>
          <p:cNvSpPr/>
          <p:nvPr/>
        </p:nvSpPr>
        <p:spPr>
          <a:xfrm>
            <a:off x="3359150" y="2387600"/>
            <a:ext cx="882650" cy="8064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%</a:t>
            </a:r>
            <a:r>
              <a:rPr lang="en-US" altLang="zh-CN" dirty="0" err="1" smtClean="0"/>
              <a:t>ebp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644900" y="3384550"/>
            <a:ext cx="69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-0x4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568700" y="4159250"/>
            <a:ext cx="76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-0x8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517900" y="4927600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-0xC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517900" y="5702300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-0x10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517900" y="6483350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-0x14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403600" y="3467100"/>
            <a:ext cx="0" cy="2952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70200" y="3117850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高地址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19400" y="6488668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低地址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241300" y="4914900"/>
            <a:ext cx="2209800" cy="1624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void main()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Info f = Create();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Process(f);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409700" y="2088874"/>
            <a:ext cx="3130550" cy="578126"/>
          </a:xfrm>
          <a:custGeom>
            <a:avLst/>
            <a:gdLst>
              <a:gd name="connsiteX0" fmla="*/ 0 w 3130550"/>
              <a:gd name="connsiteY0" fmla="*/ 578126 h 578126"/>
              <a:gd name="connsiteX1" fmla="*/ 1244600 w 3130550"/>
              <a:gd name="connsiteY1" fmla="*/ 6626 h 578126"/>
              <a:gd name="connsiteX2" fmla="*/ 3130550 w 3130550"/>
              <a:gd name="connsiteY2" fmla="*/ 317776 h 57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0550" h="578126">
                <a:moveTo>
                  <a:pt x="0" y="578126"/>
                </a:moveTo>
                <a:cubicBezTo>
                  <a:pt x="361421" y="314072"/>
                  <a:pt x="722842" y="50018"/>
                  <a:pt x="1244600" y="6626"/>
                </a:cubicBezTo>
                <a:cubicBezTo>
                  <a:pt x="1766358" y="-36766"/>
                  <a:pt x="2448454" y="140505"/>
                  <a:pt x="3130550" y="317776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89861" y="1956391"/>
            <a:ext cx="116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各个成员在哪里？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47556" y="221842"/>
            <a:ext cx="558223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Process( Info </a:t>
            </a:r>
            <a:r>
              <a:rPr lang="en-US" altLang="zh-CN" sz="1400" dirty="0" err="1">
                <a:latin typeface="Consolas" panose="020B0609020204030204" pitchFamily="49" charset="0"/>
              </a:rPr>
              <a:t>inf</a:t>
            </a:r>
            <a:r>
              <a:rPr lang="en-US" altLang="zh-CN" sz="1400" dirty="0">
                <a:latin typeface="Consolas" panose="020B0609020204030204" pitchFamily="49" charset="0"/>
              </a:rPr>
              <a:t> )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inf.id = 0;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inf.name[0] = 1;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inf.name[1] = 2;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inf.age</a:t>
            </a:r>
            <a:r>
              <a:rPr lang="en-US" altLang="zh-CN" sz="1400" dirty="0">
                <a:latin typeface="Consolas" panose="020B0609020204030204" pitchFamily="49" charset="0"/>
              </a:rPr>
              <a:t> = 3;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inf.gender</a:t>
            </a:r>
            <a:r>
              <a:rPr lang="en-US" altLang="zh-CN" sz="1400" dirty="0">
                <a:latin typeface="Consolas" panose="020B0609020204030204" pitchFamily="49" charset="0"/>
              </a:rPr>
              <a:t> = 4;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44011" y="2316456"/>
            <a:ext cx="5582233" cy="26314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onsolas" panose="020B0609020204030204" pitchFamily="49" charset="0"/>
              </a:rPr>
              <a:t>00001189 &lt;Process&gt;: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1189:	55                   	push   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endParaRPr lang="en-US" altLang="zh-CN" sz="1100" dirty="0">
              <a:latin typeface="Consolas" panose="020B0609020204030204" pitchFamily="49" charset="0"/>
            </a:endParaRPr>
          </a:p>
          <a:p>
            <a:r>
              <a:rPr lang="en-US" altLang="zh-CN" sz="1100" dirty="0">
                <a:latin typeface="Consolas" panose="020B0609020204030204" pitchFamily="49" charset="0"/>
              </a:rPr>
              <a:t>    118a:	89 e5                	</a:t>
            </a:r>
            <a:r>
              <a:rPr lang="en-US" altLang="zh-CN" sz="1100" dirty="0" err="1">
                <a:latin typeface="Consolas" panose="020B0609020204030204" pitchFamily="49" charset="0"/>
              </a:rPr>
              <a:t>mov</a:t>
            </a:r>
            <a:r>
              <a:rPr lang="en-US" altLang="zh-CN" sz="1100" dirty="0">
                <a:latin typeface="Consolas" panose="020B0609020204030204" pitchFamily="49" charset="0"/>
              </a:rPr>
              <a:t>    %</a:t>
            </a:r>
            <a:r>
              <a:rPr lang="en-US" altLang="zh-CN" sz="1100" dirty="0" err="1">
                <a:latin typeface="Consolas" panose="020B0609020204030204" pitchFamily="49" charset="0"/>
              </a:rPr>
              <a:t>esp</a:t>
            </a:r>
            <a:r>
              <a:rPr lang="en-US" altLang="zh-CN" sz="1100" dirty="0">
                <a:latin typeface="Consolas" panose="020B0609020204030204" pitchFamily="49" charset="0"/>
              </a:rPr>
              <a:t>,%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endParaRPr lang="en-US" altLang="zh-CN" sz="1100" dirty="0">
              <a:latin typeface="Consolas" panose="020B0609020204030204" pitchFamily="49" charset="0"/>
            </a:endParaRPr>
          </a:p>
          <a:p>
            <a:r>
              <a:rPr lang="en-US" altLang="zh-CN" sz="1100" dirty="0">
                <a:latin typeface="Consolas" panose="020B0609020204030204" pitchFamily="49" charset="0"/>
              </a:rPr>
              <a:t>    118c:	e8 c7 00 00 00       	call   1258 &lt;__x86.get_pc_thunk.ax&gt;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1191:	05 6f 2e 00 00       	add    $0x2e6f,%eax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1196:	c7 45 08 00 00 00 00 	</a:t>
            </a:r>
            <a:r>
              <a:rPr lang="en-US" altLang="zh-CN" sz="1100" dirty="0" err="1">
                <a:latin typeface="Consolas" panose="020B0609020204030204" pitchFamily="49" charset="0"/>
              </a:rPr>
              <a:t>movl</a:t>
            </a:r>
            <a:r>
              <a:rPr lang="en-US" altLang="zh-CN" sz="1100" dirty="0">
                <a:latin typeface="Consolas" panose="020B0609020204030204" pitchFamily="49" charset="0"/>
              </a:rPr>
              <a:t>   $0x0,0x8(%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119d:	c6 45 0c 01          	</a:t>
            </a:r>
            <a:r>
              <a:rPr lang="en-US" altLang="zh-CN" sz="1100" dirty="0" err="1">
                <a:latin typeface="Consolas" panose="020B0609020204030204" pitchFamily="49" charset="0"/>
              </a:rPr>
              <a:t>movb</a:t>
            </a:r>
            <a:r>
              <a:rPr lang="en-US" altLang="zh-CN" sz="1100" dirty="0">
                <a:latin typeface="Consolas" panose="020B0609020204030204" pitchFamily="49" charset="0"/>
              </a:rPr>
              <a:t>   $0x1,0xc(%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11a1:	c6 45 0d 02          	</a:t>
            </a:r>
            <a:r>
              <a:rPr lang="en-US" altLang="zh-CN" sz="1100" dirty="0" err="1">
                <a:latin typeface="Consolas" panose="020B0609020204030204" pitchFamily="49" charset="0"/>
              </a:rPr>
              <a:t>movb</a:t>
            </a:r>
            <a:r>
              <a:rPr lang="en-US" altLang="zh-CN" sz="1100" dirty="0">
                <a:latin typeface="Consolas" panose="020B0609020204030204" pitchFamily="49" charset="0"/>
              </a:rPr>
              <a:t>   $0x2,0xd(%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11a5:	d9 80 08 e0 </a:t>
            </a:r>
            <a:r>
              <a:rPr lang="en-US" altLang="zh-CN" sz="1100" dirty="0" err="1">
                <a:latin typeface="Consolas" panose="020B0609020204030204" pitchFamily="49" charset="0"/>
              </a:rPr>
              <a:t>ff</a:t>
            </a:r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</a:rPr>
              <a:t>ff</a:t>
            </a:r>
            <a:r>
              <a:rPr lang="en-US" altLang="zh-CN" sz="1100" dirty="0">
                <a:latin typeface="Consolas" panose="020B0609020204030204" pitchFamily="49" charset="0"/>
              </a:rPr>
              <a:t>    	</a:t>
            </a:r>
            <a:r>
              <a:rPr lang="en-US" altLang="zh-CN" sz="1100" dirty="0" err="1">
                <a:latin typeface="Consolas" panose="020B0609020204030204" pitchFamily="49" charset="0"/>
              </a:rPr>
              <a:t>flds</a:t>
            </a:r>
            <a:r>
              <a:rPr lang="en-US" altLang="zh-CN" sz="1100" dirty="0">
                <a:latin typeface="Consolas" panose="020B0609020204030204" pitchFamily="49" charset="0"/>
              </a:rPr>
              <a:t>   -0x1ff8(%</a:t>
            </a:r>
            <a:r>
              <a:rPr lang="en-US" altLang="zh-CN" sz="1100" dirty="0" err="1">
                <a:latin typeface="Consolas" panose="020B0609020204030204" pitchFamily="49" charset="0"/>
              </a:rPr>
              <a:t>eax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11ab:	d9 5d 14             	</a:t>
            </a:r>
            <a:r>
              <a:rPr lang="en-US" altLang="zh-CN" sz="1100" dirty="0" err="1">
                <a:latin typeface="Consolas" panose="020B0609020204030204" pitchFamily="49" charset="0"/>
              </a:rPr>
              <a:t>fstps</a:t>
            </a:r>
            <a:r>
              <a:rPr lang="en-US" altLang="zh-CN" sz="1100" dirty="0">
                <a:latin typeface="Consolas" panose="020B0609020204030204" pitchFamily="49" charset="0"/>
              </a:rPr>
              <a:t>  0x14(%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11ae:	c6 45 18 04          	</a:t>
            </a:r>
            <a:r>
              <a:rPr lang="en-US" altLang="zh-CN" sz="1100" dirty="0" err="1">
                <a:latin typeface="Consolas" panose="020B0609020204030204" pitchFamily="49" charset="0"/>
              </a:rPr>
              <a:t>movb</a:t>
            </a:r>
            <a:r>
              <a:rPr lang="en-US" altLang="zh-CN" sz="1100" dirty="0">
                <a:latin typeface="Consolas" panose="020B0609020204030204" pitchFamily="49" charset="0"/>
              </a:rPr>
              <a:t>   $0x4,0x18(%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r>
              <a:rPr lang="en-US" altLang="zh-CN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11b2:	b8 00 00 00 00       	</a:t>
            </a:r>
            <a:r>
              <a:rPr lang="en-US" altLang="zh-CN" sz="1100" dirty="0" err="1">
                <a:latin typeface="Consolas" panose="020B0609020204030204" pitchFamily="49" charset="0"/>
              </a:rPr>
              <a:t>mov</a:t>
            </a:r>
            <a:r>
              <a:rPr lang="en-US" altLang="zh-CN" sz="1100" dirty="0">
                <a:latin typeface="Consolas" panose="020B0609020204030204" pitchFamily="49" charset="0"/>
              </a:rPr>
              <a:t>    $0x0,%eax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   11b7:	5d                   	pop    %</a:t>
            </a:r>
            <a:r>
              <a:rPr lang="en-US" altLang="zh-CN" sz="1100" dirty="0" err="1">
                <a:latin typeface="Consolas" panose="020B0609020204030204" pitchFamily="49" charset="0"/>
              </a:rPr>
              <a:t>ebp</a:t>
            </a:r>
            <a:endParaRPr lang="en-US" altLang="zh-CN" sz="1100" dirty="0">
              <a:latin typeface="Consolas" panose="020B0609020204030204" pitchFamily="49" charset="0"/>
            </a:endParaRPr>
          </a:p>
          <a:p>
            <a:r>
              <a:rPr lang="en-US" altLang="zh-CN" sz="1100" dirty="0">
                <a:latin typeface="Consolas" panose="020B0609020204030204" pitchFamily="49" charset="0"/>
              </a:rPr>
              <a:t>    11b8:	c3                   	ret </a:t>
            </a:r>
          </a:p>
        </p:txBody>
      </p:sp>
    </p:spTree>
    <p:extLst>
      <p:ext uri="{BB962C8B-B14F-4D97-AF65-F5344CB8AC3E}">
        <p14:creationId xmlns:p14="http://schemas.microsoft.com/office/powerpoint/2010/main" val="342763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数据的对齐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55052" y="1530033"/>
            <a:ext cx="10245407" cy="52181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+mn-ea"/>
                <a:ea typeface="+mn-ea"/>
              </a:rPr>
              <a:t>Why? </a:t>
            </a:r>
            <a:r>
              <a:rPr lang="en-US" altLang="zh-CN" sz="2400" b="0" dirty="0" smtClean="0">
                <a:latin typeface="+mn-ea"/>
                <a:ea typeface="+mn-ea"/>
              </a:rPr>
              <a:t>The alignment conditions are imposed to improve memory system performance—the memory interface is designed in most processors to read or write aligned blocks that are 8 or 16 bytes long.</a:t>
            </a:r>
          </a:p>
          <a:p>
            <a:pPr>
              <a:spcAft>
                <a:spcPts val="600"/>
              </a:spcAft>
            </a:pPr>
            <a:r>
              <a:rPr lang="en-US" altLang="zh-CN" sz="2400" b="0" dirty="0" smtClean="0">
                <a:latin typeface="+mn-ea"/>
                <a:ea typeface="+mn-ea"/>
              </a:rPr>
              <a:t>Linux IA-32</a:t>
            </a:r>
            <a:r>
              <a:rPr lang="zh-CN" altLang="en-US" sz="2400" b="0" dirty="0" smtClean="0">
                <a:latin typeface="+mn-ea"/>
                <a:ea typeface="+mn-ea"/>
              </a:rPr>
              <a:t>：</a:t>
            </a:r>
            <a:r>
              <a:rPr lang="en-US" altLang="zh-CN" sz="2400" b="0" dirty="0" smtClean="0">
                <a:latin typeface="+mn-ea"/>
                <a:ea typeface="+mn-ea"/>
              </a:rPr>
              <a:t>2-byte data types must have an address that is a multiple of 2, while any larger data types must have an address that is a multiple of 4.</a:t>
            </a:r>
          </a:p>
          <a:p>
            <a:pPr>
              <a:spcAft>
                <a:spcPts val="600"/>
              </a:spcAft>
            </a:pPr>
            <a:r>
              <a:rPr lang="en-US" altLang="zh-CN" sz="2400" b="0" dirty="0" smtClean="0">
                <a:latin typeface="+mn-ea"/>
                <a:ea typeface="+mn-ea"/>
              </a:rPr>
              <a:t>Windows</a:t>
            </a:r>
            <a:r>
              <a:rPr lang="zh-CN" altLang="en-US" sz="2400" b="0" dirty="0" smtClean="0">
                <a:latin typeface="+mn-ea"/>
                <a:ea typeface="+mn-ea"/>
              </a:rPr>
              <a:t>：</a:t>
            </a:r>
            <a:r>
              <a:rPr lang="en-US" altLang="zh-CN" sz="2400" b="0" dirty="0" smtClean="0">
                <a:latin typeface="+mn-ea"/>
                <a:ea typeface="+mn-ea"/>
              </a:rPr>
              <a:t>For any scalar data type requiring K bytes, its starting address must be a multiple of K.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+mn-ea"/>
                <a:ea typeface="+mn-ea"/>
              </a:rPr>
              <a:t>How?</a:t>
            </a:r>
            <a:r>
              <a:rPr lang="en-US" altLang="zh-CN" sz="2400" b="0" dirty="0" smtClean="0">
                <a:latin typeface="+mn-ea"/>
                <a:ea typeface="+mn-ea"/>
              </a:rPr>
              <a:t> The compiler: </a:t>
            </a:r>
          </a:p>
          <a:p>
            <a:pPr lvl="1">
              <a:spcAft>
                <a:spcPts val="600"/>
              </a:spcAft>
            </a:pPr>
            <a:r>
              <a:rPr lang="en-US" altLang="zh-CN" sz="1800" b="0" dirty="0" smtClean="0">
                <a:latin typeface="+mn-ea"/>
                <a:ea typeface="+mn-ea"/>
              </a:rPr>
              <a:t>Insert gaps in the field allocation - to ensure that each structure element satisfies its alignment requirement.</a:t>
            </a:r>
          </a:p>
          <a:p>
            <a:pPr lvl="1">
              <a:spcAft>
                <a:spcPts val="600"/>
              </a:spcAft>
            </a:pPr>
            <a:r>
              <a:rPr lang="en-US" altLang="zh-CN" sz="1800" b="0" dirty="0" smtClean="0">
                <a:latin typeface="+mn-ea"/>
                <a:ea typeface="+mn-ea"/>
              </a:rPr>
              <a:t>Add padding to the end of the structure - so that each element in an array of structures will satisfy its alignment requirement.</a:t>
            </a:r>
            <a:endParaRPr lang="zh-CN" altLang="en-US" sz="18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5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第四章习题布置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" altLang="zh-CN" dirty="0"/>
              <a:t>二</a:t>
            </a:r>
            <a:r>
              <a:rPr lang="zh-CN" altLang="en-US" dirty="0"/>
              <a:t>版课本</a:t>
            </a:r>
            <a:r>
              <a:rPr lang="en-US" altLang="zh-CN" dirty="0" err="1"/>
              <a:t>p.g</a:t>
            </a:r>
            <a:r>
              <a:rPr lang="en-US" altLang="zh-CN" dirty="0"/>
              <a:t>. </a:t>
            </a:r>
            <a:r>
              <a:rPr lang="en-US" altLang="en-US" dirty="0"/>
              <a:t>216</a:t>
            </a:r>
            <a:r>
              <a:rPr lang="en-US" altLang="zh-CN" dirty="0"/>
              <a:t> </a:t>
            </a:r>
            <a:r>
              <a:rPr lang="zh-CN" altLang="en-US" dirty="0"/>
              <a:t>开始</a:t>
            </a:r>
            <a:endParaRPr lang="en-US" altLang="zh-CN" dirty="0"/>
          </a:p>
          <a:p>
            <a:r>
              <a:rPr lang="zh-CN" altLang="en-US" dirty="0"/>
              <a:t>第 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题</a:t>
            </a:r>
            <a:endParaRPr lang="en-US" altLang="zh-CN" dirty="0"/>
          </a:p>
          <a:p>
            <a:r>
              <a:rPr lang="zh-CN" altLang="en-US" dirty="0" smtClean="0"/>
              <a:t>习题</a:t>
            </a:r>
            <a:r>
              <a:rPr lang="zh-CN" altLang="en-US" dirty="0"/>
              <a:t>截止时间：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13</a:t>
            </a:r>
            <a:r>
              <a:rPr lang="zh-CN" altLang="en-US" dirty="0" smtClean="0"/>
              <a:t>日（周日）</a:t>
            </a:r>
            <a:r>
              <a:rPr lang="en-US" altLang="zh-CN" dirty="0" smtClean="0"/>
              <a:t>24</a:t>
            </a:r>
            <a:r>
              <a:rPr lang="zh-CN" altLang="en-US" dirty="0"/>
              <a:t>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6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07633" y="1630488"/>
            <a:ext cx="5665792" cy="3785028"/>
          </a:xfrm>
          <a:ln>
            <a:solidFill>
              <a:schemeClr val="tx1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typedef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id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</a:t>
            </a:r>
            <a:r>
              <a:rPr lang="en-US" altLang="zh-CN" sz="1400" dirty="0">
                <a:latin typeface="Consolas" panose="020B0609020204030204" pitchFamily="49" charset="0"/>
              </a:rPr>
              <a:t>name[6</a:t>
            </a:r>
            <a:r>
              <a:rPr lang="en-US" altLang="zh-CN" sz="1400" dirty="0" smtClean="0"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float </a:t>
            </a:r>
            <a:r>
              <a:rPr lang="en-US" altLang="zh-CN" sz="1400" dirty="0">
                <a:latin typeface="Consolas" panose="020B0609020204030204" pitchFamily="49" charset="0"/>
              </a:rPr>
              <a:t>age</a:t>
            </a:r>
            <a:r>
              <a:rPr lang="en-US" altLang="zh-CN" sz="1400" dirty="0" smtClean="0">
                <a:latin typeface="Consolas" panose="020B0609020204030204" pitchFamily="49" charset="0"/>
              </a:rPr>
              <a:t>;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gender;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short </a:t>
            </a:r>
            <a:r>
              <a:rPr lang="en-US" altLang="zh-CN" sz="1400" dirty="0" err="1">
                <a:latin typeface="Consolas" panose="020B0609020204030204" pitchFamily="49" charset="0"/>
              </a:rPr>
              <a:t>dummy_short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char </a:t>
            </a:r>
            <a:r>
              <a:rPr lang="en-US" altLang="zh-CN" sz="1400" dirty="0" err="1">
                <a:latin typeface="Consolas" panose="020B0609020204030204" pitchFamily="49" charset="0"/>
              </a:rPr>
              <a:t>dummy_char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dummy_int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latin typeface="Consolas" panose="020B0609020204030204" pitchFamily="49" charset="0"/>
              </a:rPr>
              <a:t>Info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274" y="75279"/>
            <a:ext cx="8754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+mn-ea"/>
              </a:rPr>
              <a:t>Linux IA-32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2-byte data types must have an address that is a multiple of 2, while any larger data types must have an address that is a multiple of 4.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20584"/>
              </p:ext>
            </p:extLst>
          </p:nvPr>
        </p:nvGraphicFramePr>
        <p:xfrm>
          <a:off x="2339163" y="1538176"/>
          <a:ext cx="3305544" cy="35441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05544">
                  <a:extLst>
                    <a:ext uri="{9D8B030D-6E8A-4147-A177-3AD203B41FA5}">
                      <a16:colId xmlns:a16="http://schemas.microsoft.com/office/drawing/2014/main" val="2534212741"/>
                    </a:ext>
                  </a:extLst>
                </a:gridCol>
              </a:tblGrid>
              <a:tr h="4430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相对结构体开头的偏移量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39149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081067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13005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05862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2944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45606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372978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10867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6105157" y="1637575"/>
            <a:ext cx="5661541" cy="37212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Process( Info </a:t>
            </a:r>
            <a:r>
              <a:rPr lang="en-US" altLang="zh-CN" sz="1400" dirty="0" err="1">
                <a:latin typeface="Consolas" panose="020B0609020204030204" pitchFamily="49" charset="0"/>
              </a:rPr>
              <a:t>inf</a:t>
            </a:r>
            <a:r>
              <a:rPr lang="en-US" altLang="zh-CN" sz="1400" dirty="0">
                <a:latin typeface="Consolas" panose="020B0609020204030204" pitchFamily="49" charset="0"/>
              </a:rPr>
              <a:t> ) {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inf.id </a:t>
            </a:r>
            <a:r>
              <a:rPr lang="en-US" altLang="zh-CN" sz="1400" dirty="0">
                <a:latin typeface="Consolas" panose="020B0609020204030204" pitchFamily="49" charset="0"/>
              </a:rPr>
              <a:t>= </a:t>
            </a:r>
            <a:r>
              <a:rPr lang="en-US" altLang="zh-CN" sz="1400" dirty="0" smtClean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inf.name[0</a:t>
            </a:r>
            <a:r>
              <a:rPr lang="en-US" altLang="zh-CN" sz="1400" dirty="0">
                <a:latin typeface="Consolas" panose="020B0609020204030204" pitchFamily="49" charset="0"/>
              </a:rPr>
              <a:t>] = 1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inf.name[1</a:t>
            </a:r>
            <a:r>
              <a:rPr lang="en-US" altLang="zh-CN" sz="1400" dirty="0">
                <a:latin typeface="Consolas" panose="020B0609020204030204" pitchFamily="49" charset="0"/>
              </a:rPr>
              <a:t>] = 2;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inf.age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3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inf.gender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4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inf.dummy_short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5;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inf.dummy_char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6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inf.dummy_int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7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return </a:t>
            </a:r>
            <a:r>
              <a:rPr lang="en-US" altLang="zh-CN" sz="1400" dirty="0">
                <a:latin typeface="Consolas" panose="020B0609020204030204" pitchFamily="49" charset="0"/>
              </a:rPr>
              <a:t>0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7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07633" y="1630488"/>
            <a:ext cx="5665792" cy="3785028"/>
          </a:xfrm>
          <a:ln>
            <a:solidFill>
              <a:schemeClr val="tx1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typedef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id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</a:t>
            </a:r>
            <a:r>
              <a:rPr lang="en-US" altLang="zh-CN" sz="1400" dirty="0">
                <a:latin typeface="Consolas" panose="020B0609020204030204" pitchFamily="49" charset="0"/>
              </a:rPr>
              <a:t>name[6</a:t>
            </a:r>
            <a:r>
              <a:rPr lang="en-US" altLang="zh-CN" sz="1400" dirty="0" smtClean="0"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float </a:t>
            </a:r>
            <a:r>
              <a:rPr lang="en-US" altLang="zh-CN" sz="1400" dirty="0">
                <a:latin typeface="Consolas" panose="020B0609020204030204" pitchFamily="49" charset="0"/>
              </a:rPr>
              <a:t>age</a:t>
            </a:r>
            <a:r>
              <a:rPr lang="en-US" altLang="zh-CN" sz="1400" dirty="0" smtClean="0">
                <a:latin typeface="Consolas" panose="020B0609020204030204" pitchFamily="49" charset="0"/>
              </a:rPr>
              <a:t>;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char gender;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</a:rPr>
              <a:t> short </a:t>
            </a:r>
            <a:r>
              <a:rPr lang="en-US" altLang="zh-CN" sz="1400" dirty="0" err="1">
                <a:latin typeface="Consolas" panose="020B0609020204030204" pitchFamily="49" charset="0"/>
              </a:rPr>
              <a:t>dummy_short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char </a:t>
            </a:r>
            <a:r>
              <a:rPr lang="en-US" altLang="zh-CN" sz="1400" dirty="0" err="1">
                <a:latin typeface="Consolas" panose="020B0609020204030204" pitchFamily="49" charset="0"/>
              </a:rPr>
              <a:t>dummy_char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dummy_int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  <a:endParaRPr lang="en-US" altLang="zh-CN" sz="1400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latin typeface="Consolas" panose="020B0609020204030204" pitchFamily="49" charset="0"/>
              </a:rPr>
              <a:t>Info</a:t>
            </a:r>
            <a:r>
              <a:rPr lang="en-US" altLang="zh-CN" sz="1400" dirty="0" smtClean="0">
                <a:latin typeface="Consolas" panose="020B0609020204030204" pitchFamily="49" charset="0"/>
              </a:rPr>
              <a:t>;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274" y="75279"/>
            <a:ext cx="8754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+mn-ea"/>
              </a:rPr>
              <a:t>Linux IA-32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2-byte data types must have an address that is a multiple of 2, while any larger data types must have an address that is a multiple of 4.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37819" y="2101864"/>
            <a:ext cx="5665792" cy="46746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00001189 &lt;Process&gt;: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1189:	55                   	push   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118a:	89 e5      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</a:t>
            </a:r>
            <a:r>
              <a:rPr lang="en-US" altLang="zh-CN" sz="1400" dirty="0">
                <a:latin typeface="Consolas" panose="020B0609020204030204" pitchFamily="49" charset="0"/>
              </a:rPr>
              <a:t>    %</a:t>
            </a:r>
            <a:r>
              <a:rPr lang="en-US" altLang="zh-CN" sz="1400" dirty="0" err="1">
                <a:latin typeface="Consolas" panose="020B0609020204030204" pitchFamily="49" charset="0"/>
              </a:rPr>
              <a:t>esp</a:t>
            </a:r>
            <a:r>
              <a:rPr lang="en-US" altLang="zh-CN" sz="1400" dirty="0">
                <a:latin typeface="Consolas" panose="020B0609020204030204" pitchFamily="49" charset="0"/>
              </a:rPr>
              <a:t>,%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118c:	e8 05 01 00 00       	call   1296 &lt;__x86.get_pc_thunk.ax&gt;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1191:	05 6f 2e 00 00       	add    $0x2e6f,%eax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1196:	c7 45 08 00 00 00 00 	</a:t>
            </a:r>
            <a:r>
              <a:rPr lang="en-US" altLang="zh-CN" sz="1400" dirty="0" err="1">
                <a:latin typeface="Consolas" panose="020B0609020204030204" pitchFamily="49" charset="0"/>
              </a:rPr>
              <a:t>movl</a:t>
            </a:r>
            <a:r>
              <a:rPr lang="en-US" altLang="zh-CN" sz="1400" dirty="0">
                <a:latin typeface="Consolas" panose="020B0609020204030204" pitchFamily="49" charset="0"/>
              </a:rPr>
              <a:t>   $0x0,0x8(%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119d:	c6 45 0c 01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movb</a:t>
            </a:r>
            <a:r>
              <a:rPr lang="en-US" altLang="zh-CN" sz="1400" dirty="0">
                <a:latin typeface="Consolas" panose="020B0609020204030204" pitchFamily="49" charset="0"/>
              </a:rPr>
              <a:t>   $0x1,0xc(%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11a1:	c6 45 0d 02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movb</a:t>
            </a:r>
            <a:r>
              <a:rPr lang="en-US" altLang="zh-CN" sz="1400" dirty="0">
                <a:latin typeface="Consolas" panose="020B0609020204030204" pitchFamily="49" charset="0"/>
              </a:rPr>
              <a:t>   $0x2,0xd(%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11a5:	d9 80 08 e0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ff</a:t>
            </a:r>
            <a:r>
              <a:rPr lang="en-US" altLang="zh-CN" sz="1400" dirty="0">
                <a:latin typeface="Consolas" panose="020B0609020204030204" pitchFamily="49" charset="0"/>
              </a:rPr>
              <a:t>    	</a:t>
            </a:r>
            <a:r>
              <a:rPr lang="en-US" altLang="zh-CN" sz="1400" dirty="0" err="1">
                <a:latin typeface="Consolas" panose="020B0609020204030204" pitchFamily="49" charset="0"/>
              </a:rPr>
              <a:t>flds</a:t>
            </a:r>
            <a:r>
              <a:rPr lang="en-US" altLang="zh-CN" sz="1400" dirty="0">
                <a:latin typeface="Consolas" panose="020B0609020204030204" pitchFamily="49" charset="0"/>
              </a:rPr>
              <a:t>   -0x1ff8(%</a:t>
            </a:r>
            <a:r>
              <a:rPr lang="en-US" altLang="zh-CN" sz="1400" dirty="0" err="1">
                <a:latin typeface="Consolas" panose="020B0609020204030204" pitchFamily="49" charset="0"/>
              </a:rPr>
              <a:t>eax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11ab:	d9 5d 14   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fstps</a:t>
            </a:r>
            <a:r>
              <a:rPr lang="en-US" altLang="zh-CN" sz="1400" dirty="0">
                <a:latin typeface="Consolas" panose="020B0609020204030204" pitchFamily="49" charset="0"/>
              </a:rPr>
              <a:t>  0x14(%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11ae:	c6 45 18 04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movb</a:t>
            </a:r>
            <a:r>
              <a:rPr lang="en-US" altLang="zh-CN" sz="1400" dirty="0">
                <a:latin typeface="Consolas" panose="020B0609020204030204" pitchFamily="49" charset="0"/>
              </a:rPr>
              <a:t>   $0x4,0x18(%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11b2:	66 c7 45 1a 05 00    	</a:t>
            </a:r>
            <a:r>
              <a:rPr lang="en-US" altLang="zh-CN" sz="1400" dirty="0" err="1">
                <a:latin typeface="Consolas" panose="020B0609020204030204" pitchFamily="49" charset="0"/>
              </a:rPr>
              <a:t>movw</a:t>
            </a:r>
            <a:r>
              <a:rPr lang="en-US" altLang="zh-CN" sz="1400" dirty="0">
                <a:latin typeface="Consolas" panose="020B0609020204030204" pitchFamily="49" charset="0"/>
              </a:rPr>
              <a:t>   $0x5,0x1a(%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11b8:	c6 45 1c 06   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movb</a:t>
            </a:r>
            <a:r>
              <a:rPr lang="en-US" altLang="zh-CN" sz="1400" dirty="0">
                <a:latin typeface="Consolas" panose="020B0609020204030204" pitchFamily="49" charset="0"/>
              </a:rPr>
              <a:t>   $0x6,0x1c(%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11bc:	c7 45 20 07 00 00 00 	</a:t>
            </a:r>
            <a:r>
              <a:rPr lang="en-US" altLang="zh-CN" sz="1400" dirty="0" err="1">
                <a:latin typeface="Consolas" panose="020B0609020204030204" pitchFamily="49" charset="0"/>
              </a:rPr>
              <a:t>movl</a:t>
            </a:r>
            <a:r>
              <a:rPr lang="en-US" altLang="zh-CN" sz="1400" dirty="0">
                <a:latin typeface="Consolas" panose="020B0609020204030204" pitchFamily="49" charset="0"/>
              </a:rPr>
              <a:t>   $0x7,0x20(%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r>
              <a:rPr lang="en-US" altLang="zh-CN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11c3:	b8 00 00 00 00       	</a:t>
            </a:r>
            <a:r>
              <a:rPr lang="en-US" altLang="zh-CN" sz="1400" dirty="0" err="1">
                <a:latin typeface="Consolas" panose="020B0609020204030204" pitchFamily="49" charset="0"/>
              </a:rPr>
              <a:t>mov</a:t>
            </a:r>
            <a:r>
              <a:rPr lang="en-US" altLang="zh-CN" sz="1400" dirty="0">
                <a:latin typeface="Consolas" panose="020B0609020204030204" pitchFamily="49" charset="0"/>
              </a:rPr>
              <a:t>    $0x0,%eax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11c8:	5d                   	pop    %</a:t>
            </a:r>
            <a:r>
              <a:rPr lang="en-US" altLang="zh-CN" sz="1400" dirty="0" err="1">
                <a:latin typeface="Consolas" panose="020B0609020204030204" pitchFamily="49" charset="0"/>
              </a:rPr>
              <a:t>ebp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</a:rPr>
              <a:t>    11c9:	c3                   	ret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339163" y="1538176"/>
          <a:ext cx="3305544" cy="35441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05544">
                  <a:extLst>
                    <a:ext uri="{9D8B030D-6E8A-4147-A177-3AD203B41FA5}">
                      <a16:colId xmlns:a16="http://schemas.microsoft.com/office/drawing/2014/main" val="2534212741"/>
                    </a:ext>
                  </a:extLst>
                </a:gridCol>
              </a:tblGrid>
              <a:tr h="4430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相对结构体开头的偏移量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39149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081067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13005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05862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92944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45606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372978"/>
                  </a:ext>
                </a:extLst>
              </a:tr>
              <a:tr h="44302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0x?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10867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6048450" y="723175"/>
            <a:ext cx="5661541" cy="12544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err="1"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latin typeface="Consolas" panose="020B0609020204030204" pitchFamily="49" charset="0"/>
              </a:rPr>
              <a:t> Process( Info </a:t>
            </a:r>
            <a:r>
              <a:rPr lang="en-US" altLang="zh-CN" sz="1400" dirty="0" err="1">
                <a:latin typeface="Consolas" panose="020B0609020204030204" pitchFamily="49" charset="0"/>
              </a:rPr>
              <a:t>inf</a:t>
            </a:r>
            <a:r>
              <a:rPr lang="en-US" altLang="zh-CN" sz="1400" dirty="0">
                <a:latin typeface="Consolas" panose="020B0609020204030204" pitchFamily="49" charset="0"/>
              </a:rPr>
              <a:t> ) {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inf.id </a:t>
            </a:r>
            <a:r>
              <a:rPr lang="en-US" altLang="zh-CN" sz="1400" dirty="0">
                <a:latin typeface="Consolas" panose="020B0609020204030204" pitchFamily="49" charset="0"/>
              </a:rPr>
              <a:t>= </a:t>
            </a:r>
            <a:r>
              <a:rPr lang="en-US" altLang="zh-CN" sz="1400" dirty="0" smtClean="0">
                <a:latin typeface="Consolas" panose="020B0609020204030204" pitchFamily="49" charset="0"/>
              </a:rPr>
              <a:t>0; inf.name[0</a:t>
            </a:r>
            <a:r>
              <a:rPr lang="en-US" altLang="zh-CN" sz="1400" dirty="0">
                <a:latin typeface="Consolas" panose="020B0609020204030204" pitchFamily="49" charset="0"/>
              </a:rPr>
              <a:t>] = 1</a:t>
            </a:r>
            <a:r>
              <a:rPr lang="en-US" altLang="zh-CN" sz="1400" dirty="0" smtClean="0">
                <a:latin typeface="Consolas" panose="020B0609020204030204" pitchFamily="49" charset="0"/>
              </a:rPr>
              <a:t>; inf.name[1</a:t>
            </a:r>
            <a:r>
              <a:rPr lang="en-US" altLang="zh-CN" sz="1400" dirty="0">
                <a:latin typeface="Consolas" panose="020B0609020204030204" pitchFamily="49" charset="0"/>
              </a:rPr>
              <a:t>] = 2;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inf.age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3</a:t>
            </a:r>
            <a:r>
              <a:rPr lang="en-US" altLang="zh-CN" sz="1400" dirty="0" smtClean="0">
                <a:latin typeface="Consolas" panose="020B0609020204030204" pitchFamily="49" charset="0"/>
              </a:rPr>
              <a:t>;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inf.gender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4</a:t>
            </a:r>
            <a:r>
              <a:rPr lang="en-US" altLang="zh-CN" sz="1400" dirty="0" smtClean="0">
                <a:latin typeface="Consolas" panose="020B0609020204030204" pitchFamily="49" charset="0"/>
              </a:rPr>
              <a:t>;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inf.dummy_short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5;</a:t>
            </a:r>
          </a:p>
          <a:p>
            <a:pPr marL="0" indent="0">
              <a:buNone/>
            </a:pPr>
            <a:r>
              <a:rPr lang="en-US" altLang="zh-CN" sz="1400" dirty="0" smtClean="0">
                <a:latin typeface="Consolas" panose="020B0609020204030204" pitchFamily="49" charset="0"/>
              </a:rPr>
              <a:t> 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inf.dummy_char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6</a:t>
            </a:r>
            <a:r>
              <a:rPr lang="en-US" altLang="zh-CN" sz="1400" dirty="0" smtClean="0">
                <a:latin typeface="Consolas" panose="020B0609020204030204" pitchFamily="49" charset="0"/>
              </a:rPr>
              <a:t>; </a:t>
            </a:r>
            <a:r>
              <a:rPr lang="en-US" altLang="zh-CN" sz="1400" dirty="0" err="1" smtClean="0">
                <a:latin typeface="Consolas" panose="020B0609020204030204" pitchFamily="49" charset="0"/>
              </a:rPr>
              <a:t>inf.dummy_int</a:t>
            </a:r>
            <a:r>
              <a:rPr lang="en-US" altLang="zh-CN" sz="1400" dirty="0" smtClean="0"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</a:rPr>
              <a:t>= 7</a:t>
            </a:r>
            <a:r>
              <a:rPr lang="en-US" altLang="zh-CN" sz="1400" dirty="0" smtClean="0">
                <a:latin typeface="Consolas" panose="020B0609020204030204" pitchFamily="49" charset="0"/>
              </a:rPr>
              <a:t>; return </a:t>
            </a:r>
            <a:r>
              <a:rPr lang="en-US" altLang="zh-CN" sz="1400" dirty="0">
                <a:latin typeface="Consolas" panose="020B0609020204030204" pitchFamily="49" charset="0"/>
              </a:rPr>
              <a:t>0</a:t>
            </a:r>
            <a:r>
              <a:rPr lang="en-US" altLang="zh-CN" sz="1400" dirty="0" smtClean="0">
                <a:latin typeface="Consolas" panose="020B0609020204030204" pitchFamily="49" charset="0"/>
              </a:rPr>
              <a:t>; }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4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5795" y="1220105"/>
            <a:ext cx="7425825" cy="150388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请问：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、各成员的偏移量？</a:t>
            </a:r>
            <a:r>
              <a:rPr lang="en-US" altLang="zh-CN" sz="2400" dirty="0" smtClean="0"/>
              <a:t>                                                      	 2</a:t>
            </a:r>
            <a:r>
              <a:rPr lang="zh-CN" altLang="en-US" sz="2400" dirty="0" smtClean="0"/>
              <a:t>、跟据汇编代码判断划线处应为什么？</a:t>
            </a:r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70" y="350380"/>
            <a:ext cx="3580106" cy="309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4" y="2286241"/>
            <a:ext cx="3996444" cy="198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48" y="4208925"/>
            <a:ext cx="42195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35" y="4665332"/>
            <a:ext cx="360040" cy="283668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07" y="4982470"/>
            <a:ext cx="938935" cy="28720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82" y="5286474"/>
            <a:ext cx="1146873" cy="329562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04" y="5636424"/>
            <a:ext cx="1592485" cy="36004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264" y="5996464"/>
            <a:ext cx="739671" cy="330007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02" y="5996464"/>
            <a:ext cx="1359004" cy="307253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66" y="6381895"/>
            <a:ext cx="355009" cy="332105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03" y="6429003"/>
            <a:ext cx="980742" cy="26447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436" y="5336453"/>
            <a:ext cx="938935" cy="28720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17" name="直接箭头连接符 16"/>
          <p:cNvCxnSpPr/>
          <p:nvPr/>
        </p:nvCxnSpPr>
        <p:spPr>
          <a:xfrm>
            <a:off x="7324371" y="5456404"/>
            <a:ext cx="3852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362157" y="6150090"/>
            <a:ext cx="3852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141434" y="6535963"/>
            <a:ext cx="3852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10" y="2840285"/>
            <a:ext cx="8572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4" y="3243892"/>
            <a:ext cx="11525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20" y="3560365"/>
            <a:ext cx="2667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29540" y="106680"/>
            <a:ext cx="166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C00000"/>
                </a:solidFill>
              </a:rPr>
              <a:t>思考题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第四章 程序的链接</a:t>
            </a:r>
            <a:endParaRPr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编译、汇编和静态链接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83971" y="2119688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034962" y="1402644"/>
            <a:ext cx="47019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6735873" y="143600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一条命令执行了四个步骤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6395" y="2910730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hello_world.i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640179" y="3701772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hello_world.S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6191243" y="4492814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693669" y="529532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cxnSp>
        <p:nvCxnSpPr>
          <p:cNvPr id="11" name="肘形连接符 10"/>
          <p:cNvCxnSpPr>
            <a:stCxn id="4" idx="2"/>
            <a:endCxn id="7" idx="1"/>
          </p:cNvCxnSpPr>
          <p:nvPr/>
        </p:nvCxnSpPr>
        <p:spPr>
          <a:xfrm rot="16200000" flipH="1">
            <a:off x="2838959" y="2855681"/>
            <a:ext cx="498655" cy="196217"/>
          </a:xfrm>
          <a:prstGeom prst="bentConnector2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7" idx="3"/>
            <a:endCxn id="8" idx="0"/>
          </p:cNvCxnSpPr>
          <p:nvPr/>
        </p:nvCxnSpPr>
        <p:spPr>
          <a:xfrm>
            <a:off x="5798807" y="3203117"/>
            <a:ext cx="147578" cy="498654"/>
          </a:xfrm>
          <a:prstGeom prst="bentConnector2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8" idx="2"/>
            <a:endCxn id="9" idx="1"/>
          </p:cNvCxnSpPr>
          <p:nvPr/>
        </p:nvCxnSpPr>
        <p:spPr>
          <a:xfrm rot="16200000" flipH="1">
            <a:off x="5819487" y="4413445"/>
            <a:ext cx="498655" cy="244857"/>
          </a:xfrm>
          <a:prstGeom prst="bentConnector2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9" idx="3"/>
            <a:endCxn id="10" idx="0"/>
          </p:cNvCxnSpPr>
          <p:nvPr/>
        </p:nvCxnSpPr>
        <p:spPr>
          <a:xfrm>
            <a:off x="8803655" y="4785202"/>
            <a:ext cx="196220" cy="510119"/>
          </a:xfrm>
          <a:prstGeom prst="bentConnector2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25813" y="3161650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</a:rPr>
              <a:t>gcc</a:t>
            </a:r>
            <a:r>
              <a:rPr lang="en-US" altLang="zh-CN" sz="2800" dirty="0">
                <a:solidFill>
                  <a:srgbClr val="C00000"/>
                </a:solidFill>
              </a:rPr>
              <a:t> -E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5812" y="3640215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Preprocess:</a:t>
            </a:r>
          </a:p>
          <a:p>
            <a:r>
              <a:rPr lang="zh-CN" altLang="en-US" sz="2000" dirty="0">
                <a:solidFill>
                  <a:srgbClr val="C00000"/>
                </a:solidFill>
              </a:rPr>
              <a:t>    展开</a:t>
            </a:r>
            <a:r>
              <a:rPr lang="en-US" altLang="zh-CN" sz="2000" dirty="0">
                <a:solidFill>
                  <a:srgbClr val="C00000"/>
                </a:solidFill>
              </a:rPr>
              <a:t>#include, </a:t>
            </a:r>
            <a:r>
              <a:rPr lang="zh-CN" altLang="en-US" sz="2000" dirty="0">
                <a:solidFill>
                  <a:srgbClr val="C00000"/>
                </a:solidFill>
              </a:rPr>
              <a:t>宏定义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4626" y="20366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7030A0"/>
                </a:solidFill>
              </a:rPr>
              <a:t>gcc</a:t>
            </a:r>
            <a:r>
              <a:rPr lang="en-US" altLang="zh-CN" sz="2800" dirty="0">
                <a:solidFill>
                  <a:srgbClr val="7030A0"/>
                </a:solidFill>
              </a:rPr>
              <a:t> -S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95915" y="2547438"/>
            <a:ext cx="276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Compile:</a:t>
            </a:r>
          </a:p>
          <a:p>
            <a:r>
              <a:rPr lang="zh-CN" altLang="en-US" sz="2000" dirty="0">
                <a:solidFill>
                  <a:srgbClr val="7030A0"/>
                </a:solidFill>
              </a:rPr>
              <a:t>    将高级语言程序转变</a:t>
            </a:r>
            <a:endParaRPr lang="en-US" altLang="zh-CN" sz="2000" dirty="0">
              <a:solidFill>
                <a:srgbClr val="7030A0"/>
              </a:solidFill>
            </a:endParaRPr>
          </a:p>
          <a:p>
            <a:r>
              <a:rPr lang="en-US" altLang="zh-CN" sz="2000" dirty="0">
                <a:solidFill>
                  <a:srgbClr val="7030A0"/>
                </a:solidFill>
              </a:rPr>
              <a:t>    </a:t>
            </a:r>
            <a:r>
              <a:rPr lang="zh-CN" altLang="en-US" sz="2000" dirty="0">
                <a:solidFill>
                  <a:srgbClr val="7030A0"/>
                </a:solidFill>
              </a:rPr>
              <a:t>成汇编语言程序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96384" y="4582032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gcc</a:t>
            </a:r>
            <a:r>
              <a:rPr lang="en-US" altLang="zh-CN" sz="2800" dirty="0">
                <a:solidFill>
                  <a:srgbClr val="0070C0"/>
                </a:solidFill>
              </a:rPr>
              <a:t> -c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47671" y="5092790"/>
            <a:ext cx="2865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Assemble:</a:t>
            </a:r>
          </a:p>
          <a:p>
            <a:r>
              <a:rPr lang="zh-CN" altLang="en-US" sz="2000" dirty="0">
                <a:solidFill>
                  <a:srgbClr val="0070C0"/>
                </a:solidFill>
              </a:rPr>
              <a:t>    将汇编语言程序转变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    </a:t>
            </a:r>
            <a:r>
              <a:rPr lang="zh-CN" altLang="en-US" sz="2000" dirty="0">
                <a:solidFill>
                  <a:srgbClr val="0070C0"/>
                </a:solidFill>
              </a:rPr>
              <a:t>成机器语言程序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94208" y="3021736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B050"/>
                </a:solidFill>
              </a:rPr>
              <a:t>gcc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45496" y="3532493"/>
            <a:ext cx="2865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link: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    通过</a:t>
            </a:r>
            <a:r>
              <a:rPr lang="en-US" altLang="zh-CN" sz="2000" dirty="0" err="1">
                <a:solidFill>
                  <a:srgbClr val="00B050"/>
                </a:solidFill>
              </a:rPr>
              <a:t>ld</a:t>
            </a:r>
            <a:r>
              <a:rPr lang="zh-CN" altLang="en-US" sz="2000" dirty="0">
                <a:solidFill>
                  <a:srgbClr val="00B050"/>
                </a:solidFill>
              </a:rPr>
              <a:t>程序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进行链接，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变成可执行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文件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6037634" y="2928026"/>
            <a:ext cx="4572000" cy="3356042"/>
          </a:xfrm>
          <a:custGeom>
            <a:avLst/>
            <a:gdLst>
              <a:gd name="connsiteX0" fmla="*/ 3073940 w 4572000"/>
              <a:gd name="connsiteY0" fmla="*/ 0 h 3356042"/>
              <a:gd name="connsiteX1" fmla="*/ 1799617 w 4572000"/>
              <a:gd name="connsiteY1" fmla="*/ 1400783 h 3356042"/>
              <a:gd name="connsiteX2" fmla="*/ 77821 w 4572000"/>
              <a:gd name="connsiteY2" fmla="*/ 1517514 h 3356042"/>
              <a:gd name="connsiteX3" fmla="*/ 0 w 4572000"/>
              <a:gd name="connsiteY3" fmla="*/ 2305455 h 3356042"/>
              <a:gd name="connsiteX4" fmla="*/ 1313234 w 4572000"/>
              <a:gd name="connsiteY4" fmla="*/ 2626468 h 3356042"/>
              <a:gd name="connsiteX5" fmla="*/ 1595336 w 4572000"/>
              <a:gd name="connsiteY5" fmla="*/ 3356042 h 3356042"/>
              <a:gd name="connsiteX6" fmla="*/ 4445540 w 4572000"/>
              <a:gd name="connsiteY6" fmla="*/ 3297676 h 3356042"/>
              <a:gd name="connsiteX7" fmla="*/ 4572000 w 4572000"/>
              <a:gd name="connsiteY7" fmla="*/ 564204 h 3356042"/>
              <a:gd name="connsiteX8" fmla="*/ 3073940 w 4572000"/>
              <a:gd name="connsiteY8" fmla="*/ 0 h 335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3356042">
                <a:moveTo>
                  <a:pt x="3073940" y="0"/>
                </a:moveTo>
                <a:lnTo>
                  <a:pt x="1799617" y="1400783"/>
                </a:lnTo>
                <a:lnTo>
                  <a:pt x="77821" y="1517514"/>
                </a:lnTo>
                <a:lnTo>
                  <a:pt x="0" y="2305455"/>
                </a:lnTo>
                <a:lnTo>
                  <a:pt x="1313234" y="2626468"/>
                </a:lnTo>
                <a:lnTo>
                  <a:pt x="1595336" y="3356042"/>
                </a:lnTo>
                <a:lnTo>
                  <a:pt x="4445540" y="3297676"/>
                </a:lnTo>
                <a:lnTo>
                  <a:pt x="4572000" y="564204"/>
                </a:lnTo>
                <a:lnTo>
                  <a:pt x="307394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27794" y="6284069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link: </a:t>
            </a:r>
            <a:r>
              <a:rPr lang="zh-CN" altLang="en-US" sz="3600" dirty="0">
                <a:solidFill>
                  <a:srgbClr val="FF0000"/>
                </a:solidFill>
              </a:rPr>
              <a:t>第四章的主题</a:t>
            </a:r>
          </a:p>
        </p:txBody>
      </p:sp>
    </p:spTree>
    <p:extLst>
      <p:ext uri="{BB962C8B-B14F-4D97-AF65-F5344CB8AC3E}">
        <p14:creationId xmlns:p14="http://schemas.microsoft.com/office/powerpoint/2010/main" val="3235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程序的链接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127" y="180348"/>
            <a:ext cx="394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第四章的问题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2626" y="5205161"/>
            <a:ext cx="65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：输入输出什么格式？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2</a:t>
            </a:r>
            <a:r>
              <a:rPr lang="zh-CN" altLang="en-US" sz="3200" dirty="0">
                <a:solidFill>
                  <a:srgbClr val="7030A0"/>
                </a:solidFill>
              </a:rPr>
              <a:t>：输入输出对应的核心操作？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3</a:t>
            </a:r>
            <a:r>
              <a:rPr lang="zh-CN" altLang="en-US" sz="3200" dirty="0" smtClean="0">
                <a:solidFill>
                  <a:srgbClr val="7030A0"/>
                </a:solidFill>
              </a:rPr>
              <a:t>：链接的</a:t>
            </a:r>
            <a:r>
              <a:rPr lang="zh-CN" altLang="en-US" sz="3200" dirty="0">
                <a:solidFill>
                  <a:srgbClr val="7030A0"/>
                </a:solidFill>
              </a:rPr>
              <a:t>两种方式及核心问题？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1976" y="400323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cxnSp>
        <p:nvCxnSpPr>
          <p:cNvPr id="21" name="肘形连接符 20"/>
          <p:cNvCxnSpPr>
            <a:stCxn id="20" idx="3"/>
            <a:endCxn id="23" idx="1"/>
          </p:cNvCxnSpPr>
          <p:nvPr/>
        </p:nvCxnSpPr>
        <p:spPr>
          <a:xfrm flipV="1">
            <a:off x="4444389" y="3281378"/>
            <a:ext cx="1465513" cy="101424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09902" y="29582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链接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31977" y="1516327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libc.a</a:t>
            </a:r>
            <a:endParaRPr lang="zh-CN" altLang="en-US" sz="3200" dirty="0"/>
          </a:p>
        </p:txBody>
      </p:sp>
      <p:cxnSp>
        <p:nvCxnSpPr>
          <p:cNvPr id="25" name="肘形连接符 24"/>
          <p:cNvCxnSpPr>
            <a:stCxn id="24" idx="3"/>
            <a:endCxn id="23" idx="1"/>
          </p:cNvCxnSpPr>
          <p:nvPr/>
        </p:nvCxnSpPr>
        <p:spPr>
          <a:xfrm>
            <a:off x="4444390" y="1808715"/>
            <a:ext cx="1465512" cy="1472663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69489" y="2988989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1975" y="2162583"/>
            <a:ext cx="25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当然，对于</a:t>
            </a:r>
            <a:r>
              <a:rPr lang="en-US" altLang="zh-CN" dirty="0" err="1"/>
              <a:t>hello_world</a:t>
            </a:r>
            <a:r>
              <a:rPr lang="zh-CN" altLang="en-US" dirty="0"/>
              <a:t>而言，标准库文件中</a:t>
            </a:r>
            <a:r>
              <a:rPr lang="en-US" altLang="zh-CN" dirty="0" err="1"/>
              <a:t>printf.o</a:t>
            </a:r>
            <a:r>
              <a:rPr lang="zh-CN" altLang="en-US" dirty="0"/>
              <a:t>及其调用的其它模块也要参与链接</a:t>
            </a:r>
          </a:p>
        </p:txBody>
      </p:sp>
      <p:cxnSp>
        <p:nvCxnSpPr>
          <p:cNvPr id="31" name="直接箭头连接符 30"/>
          <p:cNvCxnSpPr>
            <a:stCxn id="23" idx="3"/>
            <a:endCxn id="27" idx="1"/>
          </p:cNvCxnSpPr>
          <p:nvPr/>
        </p:nvCxnSpPr>
        <p:spPr>
          <a:xfrm flipV="1">
            <a:off x="7017898" y="3281377"/>
            <a:ext cx="851591" cy="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689371" y="1097872"/>
            <a:ext cx="3025301" cy="3929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606520" y="2162582"/>
            <a:ext cx="2986391" cy="2213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61167" y="763695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86088" y="1232203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46700" y="35560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我们这里只谈静态链接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动态链接暂时不深入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5543550" y="4547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https://www.intezer.com/blog/elf/executable-linkable-format-101-part-4-dynamic-linking/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734050" y="4070350"/>
            <a:ext cx="69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019800" y="4102100"/>
            <a:ext cx="16510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248400" y="422910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</a:rPr>
              <a:t>写挺好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程序的链接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127" y="180348"/>
            <a:ext cx="394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第四章的问题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2626" y="5205161"/>
            <a:ext cx="65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问题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：输入输出什么格式？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2</a:t>
            </a:r>
            <a:r>
              <a:rPr lang="zh-CN" altLang="en-US" sz="3200" dirty="0">
                <a:solidFill>
                  <a:srgbClr val="7030A0"/>
                </a:solidFill>
              </a:rPr>
              <a:t>：输入输出对应的核心操作？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3</a:t>
            </a:r>
            <a:r>
              <a:rPr lang="zh-CN" altLang="en-US" sz="3200" dirty="0" smtClean="0">
                <a:solidFill>
                  <a:srgbClr val="7030A0"/>
                </a:solidFill>
              </a:rPr>
              <a:t>：</a:t>
            </a:r>
            <a:r>
              <a:rPr lang="zh-CN" altLang="en-US" sz="3200" dirty="0">
                <a:solidFill>
                  <a:srgbClr val="7030A0"/>
                </a:solidFill>
              </a:rPr>
              <a:t>链接</a:t>
            </a:r>
            <a:r>
              <a:rPr lang="zh-CN" altLang="en-US" sz="3200" dirty="0" smtClean="0">
                <a:solidFill>
                  <a:srgbClr val="7030A0"/>
                </a:solidFill>
              </a:rPr>
              <a:t>的</a:t>
            </a:r>
            <a:r>
              <a:rPr lang="zh-CN" altLang="en-US" sz="3200" dirty="0">
                <a:solidFill>
                  <a:srgbClr val="7030A0"/>
                </a:solidFill>
              </a:rPr>
              <a:t>两种方式及核心问题？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1976" y="400323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cxnSp>
        <p:nvCxnSpPr>
          <p:cNvPr id="21" name="肘形连接符 20"/>
          <p:cNvCxnSpPr>
            <a:stCxn id="20" idx="3"/>
            <a:endCxn id="23" idx="1"/>
          </p:cNvCxnSpPr>
          <p:nvPr/>
        </p:nvCxnSpPr>
        <p:spPr>
          <a:xfrm flipV="1">
            <a:off x="4444389" y="3281378"/>
            <a:ext cx="1465513" cy="101424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09902" y="29582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链接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31977" y="1516327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libc.a</a:t>
            </a:r>
            <a:endParaRPr lang="zh-CN" altLang="en-US" sz="3200" dirty="0"/>
          </a:p>
        </p:txBody>
      </p:sp>
      <p:cxnSp>
        <p:nvCxnSpPr>
          <p:cNvPr id="25" name="肘形连接符 24"/>
          <p:cNvCxnSpPr>
            <a:stCxn id="24" idx="3"/>
            <a:endCxn id="23" idx="1"/>
          </p:cNvCxnSpPr>
          <p:nvPr/>
        </p:nvCxnSpPr>
        <p:spPr>
          <a:xfrm>
            <a:off x="4444390" y="1808715"/>
            <a:ext cx="1465512" cy="1472663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69489" y="2988989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1975" y="2162583"/>
            <a:ext cx="25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当然，对于</a:t>
            </a:r>
            <a:r>
              <a:rPr lang="en-US" altLang="zh-CN" dirty="0" err="1"/>
              <a:t>hello_world</a:t>
            </a:r>
            <a:r>
              <a:rPr lang="zh-CN" altLang="en-US" dirty="0"/>
              <a:t>而言，标准库文件中</a:t>
            </a:r>
            <a:r>
              <a:rPr lang="en-US" altLang="zh-CN" dirty="0" err="1"/>
              <a:t>printf.o</a:t>
            </a:r>
            <a:r>
              <a:rPr lang="zh-CN" altLang="en-US" dirty="0"/>
              <a:t>及其调用的其它模块也要参与链接</a:t>
            </a:r>
          </a:p>
        </p:txBody>
      </p:sp>
      <p:cxnSp>
        <p:nvCxnSpPr>
          <p:cNvPr id="31" name="直接箭头连接符 30"/>
          <p:cNvCxnSpPr>
            <a:stCxn id="23" idx="3"/>
            <a:endCxn id="27" idx="1"/>
          </p:cNvCxnSpPr>
          <p:nvPr/>
        </p:nvCxnSpPr>
        <p:spPr>
          <a:xfrm flipV="1">
            <a:off x="7017898" y="3281377"/>
            <a:ext cx="851591" cy="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689371" y="1097872"/>
            <a:ext cx="3025301" cy="3929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606520" y="2162582"/>
            <a:ext cx="2986391" cy="2213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61167" y="763695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86088" y="1232203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7188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ELF </a:t>
            </a:r>
            <a:r>
              <a:rPr lang="zh-CN" altLang="en-US" dirty="0" smtClean="0"/>
              <a:t>文件格式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05099" y="1726090"/>
          <a:ext cx="3659615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头（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.text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 （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程序代码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rodata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只读数据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已初始化全局变量数据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bss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未初始化全局变量数据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，其实啥也没存）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symtab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（符号表）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.xxx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yyy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strtab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（字符串表）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节头表（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Section Headers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39007" y="985531"/>
            <a:ext cx="3991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输入：</a:t>
            </a:r>
            <a:r>
              <a:rPr lang="en-US" altLang="zh-CN" sz="2400" dirty="0"/>
              <a:t>ELF</a:t>
            </a:r>
            <a:r>
              <a:rPr lang="zh-CN" altLang="en-US" sz="2400" dirty="0"/>
              <a:t>可重定位目标文件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636504" y="1726090"/>
          <a:ext cx="3659615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头（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程序头表（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Program Headers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.text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 （程序代码）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rodata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（只读数据）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（已初始化全局变量数据）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bss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（未初始化全局变量数据，其实啥也没存）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symtab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（符号表）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.xxx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yyy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strtab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（字符串表）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节头表（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Section Headers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624301" y="985531"/>
            <a:ext cx="368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输出：</a:t>
            </a:r>
            <a:r>
              <a:rPr lang="en-US" altLang="zh-CN" sz="2400" dirty="0"/>
              <a:t>ELF</a:t>
            </a:r>
            <a:r>
              <a:rPr lang="zh-CN" altLang="en-US" sz="2400" dirty="0"/>
              <a:t>可执行目标文件</a:t>
            </a:r>
          </a:p>
        </p:txBody>
      </p:sp>
      <p:sp>
        <p:nvSpPr>
          <p:cNvPr id="8" name="右箭头 7"/>
          <p:cNvSpPr/>
          <p:nvPr/>
        </p:nvSpPr>
        <p:spPr>
          <a:xfrm>
            <a:off x="5630806" y="3667328"/>
            <a:ext cx="854301" cy="447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30806" y="3297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282256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程序的链接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127" y="180348"/>
            <a:ext cx="394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第四章的问题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2626" y="5205161"/>
            <a:ext cx="65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：输入输出什么格式？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问题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：输入输出对应的核心操作？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3</a:t>
            </a:r>
            <a:r>
              <a:rPr lang="zh-CN" altLang="en-US" sz="3200" dirty="0" smtClean="0">
                <a:solidFill>
                  <a:srgbClr val="7030A0"/>
                </a:solidFill>
              </a:rPr>
              <a:t>：</a:t>
            </a:r>
            <a:r>
              <a:rPr lang="zh-CN" altLang="en-US" sz="3200" dirty="0">
                <a:solidFill>
                  <a:srgbClr val="7030A0"/>
                </a:solidFill>
              </a:rPr>
              <a:t>链接</a:t>
            </a:r>
            <a:r>
              <a:rPr lang="zh-CN" altLang="en-US" sz="3200" dirty="0" smtClean="0">
                <a:solidFill>
                  <a:srgbClr val="7030A0"/>
                </a:solidFill>
              </a:rPr>
              <a:t>的</a:t>
            </a:r>
            <a:r>
              <a:rPr lang="zh-CN" altLang="en-US" sz="3200" dirty="0">
                <a:solidFill>
                  <a:srgbClr val="7030A0"/>
                </a:solidFill>
              </a:rPr>
              <a:t>两种方式及核心问题？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1976" y="400323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cxnSp>
        <p:nvCxnSpPr>
          <p:cNvPr id="21" name="肘形连接符 20"/>
          <p:cNvCxnSpPr>
            <a:stCxn id="20" idx="3"/>
            <a:endCxn id="23" idx="1"/>
          </p:cNvCxnSpPr>
          <p:nvPr/>
        </p:nvCxnSpPr>
        <p:spPr>
          <a:xfrm flipV="1">
            <a:off x="4444389" y="3281378"/>
            <a:ext cx="1465513" cy="101424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09902" y="29582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链接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31977" y="1516327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libc.a</a:t>
            </a:r>
            <a:endParaRPr lang="zh-CN" altLang="en-US" sz="3200" dirty="0"/>
          </a:p>
        </p:txBody>
      </p:sp>
      <p:cxnSp>
        <p:nvCxnSpPr>
          <p:cNvPr id="25" name="肘形连接符 24"/>
          <p:cNvCxnSpPr>
            <a:stCxn id="24" idx="3"/>
            <a:endCxn id="23" idx="1"/>
          </p:cNvCxnSpPr>
          <p:nvPr/>
        </p:nvCxnSpPr>
        <p:spPr>
          <a:xfrm>
            <a:off x="4444390" y="1808715"/>
            <a:ext cx="1465512" cy="1472663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69489" y="2988989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1975" y="2162583"/>
            <a:ext cx="25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当然，对于</a:t>
            </a:r>
            <a:r>
              <a:rPr lang="en-US" altLang="zh-CN" dirty="0" err="1"/>
              <a:t>hello_world</a:t>
            </a:r>
            <a:r>
              <a:rPr lang="zh-CN" altLang="en-US" dirty="0"/>
              <a:t>而言，标准库文件中</a:t>
            </a:r>
            <a:r>
              <a:rPr lang="en-US" altLang="zh-CN" dirty="0" err="1"/>
              <a:t>printf.o</a:t>
            </a:r>
            <a:r>
              <a:rPr lang="zh-CN" altLang="en-US" dirty="0"/>
              <a:t>及其调用的其它模块也要参与链接</a:t>
            </a:r>
          </a:p>
        </p:txBody>
      </p:sp>
      <p:cxnSp>
        <p:nvCxnSpPr>
          <p:cNvPr id="31" name="直接箭头连接符 30"/>
          <p:cNvCxnSpPr>
            <a:stCxn id="23" idx="3"/>
            <a:endCxn id="27" idx="1"/>
          </p:cNvCxnSpPr>
          <p:nvPr/>
        </p:nvCxnSpPr>
        <p:spPr>
          <a:xfrm flipV="1">
            <a:off x="7017898" y="3281377"/>
            <a:ext cx="851591" cy="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689371" y="1097872"/>
            <a:ext cx="3025301" cy="3929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606520" y="2162582"/>
            <a:ext cx="2986391" cy="2213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61167" y="763695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86088" y="1232203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输出</a:t>
            </a:r>
          </a:p>
        </p:txBody>
      </p:sp>
      <p:sp>
        <p:nvSpPr>
          <p:cNvPr id="3" name="椭圆 2"/>
          <p:cNvSpPr/>
          <p:nvPr/>
        </p:nvSpPr>
        <p:spPr>
          <a:xfrm>
            <a:off x="4917440" y="5598160"/>
            <a:ext cx="1117600" cy="802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符号表和符号解析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05099" y="1910916"/>
          <a:ext cx="3659615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头（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.text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 （程序代码）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rodata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（只读数据）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（已初始化全局变量数据）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bss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（未初始化全局变量数据，其实啥也没存）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symtab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（符号表）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.xxx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yyy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strtab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（字符串表）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节头表（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Section Headers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39007" y="1170357"/>
            <a:ext cx="3991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输入：</a:t>
            </a:r>
            <a:r>
              <a:rPr lang="en-US" altLang="zh-CN" sz="2400" dirty="0"/>
              <a:t>ELF</a:t>
            </a:r>
            <a:r>
              <a:rPr lang="zh-CN" altLang="en-US" sz="2400" dirty="0"/>
              <a:t>可重定位目标文件</a:t>
            </a:r>
          </a:p>
        </p:txBody>
      </p:sp>
      <p:sp>
        <p:nvSpPr>
          <p:cNvPr id="6" name="左箭头 5"/>
          <p:cNvSpPr/>
          <p:nvPr/>
        </p:nvSpPr>
        <p:spPr>
          <a:xfrm>
            <a:off x="6018179" y="889374"/>
            <a:ext cx="3677056" cy="148529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对它的核心操作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903874" y="23799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符号解析</a:t>
            </a:r>
          </a:p>
        </p:txBody>
      </p:sp>
    </p:spTree>
    <p:extLst>
      <p:ext uri="{BB962C8B-B14F-4D97-AF65-F5344CB8AC3E}">
        <p14:creationId xmlns:p14="http://schemas.microsoft.com/office/powerpoint/2010/main" val="399241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第三章 程序的转换及机器级表示</a:t>
            </a:r>
            <a:endParaRPr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符号表和符号解析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182256"/>
            <a:ext cx="7886700" cy="880009"/>
          </a:xfrm>
        </p:spPr>
        <p:txBody>
          <a:bodyPr/>
          <a:lstStyle/>
          <a:p>
            <a:r>
              <a:rPr lang="zh-CN" altLang="en-US" dirty="0" smtClean="0"/>
              <a:t>什么叫符号（</a:t>
            </a:r>
            <a:r>
              <a:rPr lang="en-US" altLang="zh-CN" dirty="0" smtClean="0"/>
              <a:t>Symbol</a:t>
            </a:r>
            <a:r>
              <a:rPr lang="zh-CN" altLang="en-US" dirty="0" smtClean="0"/>
              <a:t>）？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02603" y="2568103"/>
            <a:ext cx="2645924" cy="258532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void swap(void);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buf</a:t>
            </a:r>
            <a:r>
              <a:rPr lang="en-US" altLang="zh-CN" dirty="0">
                <a:latin typeface="Consolas" panose="020B0609020204030204" pitchFamily="49" charset="0"/>
              </a:rPr>
              <a:t>[2] = {1, 2};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 =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swap();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8451" y="2568102"/>
            <a:ext cx="340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哪些是符号？</a:t>
            </a:r>
          </a:p>
        </p:txBody>
      </p:sp>
    </p:spTree>
    <p:extLst>
      <p:ext uri="{BB962C8B-B14F-4D97-AF65-F5344CB8AC3E}">
        <p14:creationId xmlns:p14="http://schemas.microsoft.com/office/powerpoint/2010/main" val="303801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符号表和符号解析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182256"/>
            <a:ext cx="7886700" cy="880009"/>
          </a:xfrm>
        </p:spPr>
        <p:txBody>
          <a:bodyPr/>
          <a:lstStyle/>
          <a:p>
            <a:r>
              <a:rPr lang="zh-CN" altLang="en-US" dirty="0" smtClean="0"/>
              <a:t>什么叫符号（</a:t>
            </a:r>
            <a:r>
              <a:rPr lang="en-US" altLang="zh-CN" dirty="0" smtClean="0"/>
              <a:t>Symbol</a:t>
            </a:r>
            <a:r>
              <a:rPr lang="zh-CN" altLang="en-US" dirty="0" smtClean="0"/>
              <a:t>）？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02603" y="2568103"/>
            <a:ext cx="2645924" cy="258532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void swap(void);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buf</a:t>
            </a:r>
            <a:r>
              <a:rPr lang="en-US" altLang="zh-CN" dirty="0">
                <a:latin typeface="Consolas" panose="020B0609020204030204" pitchFamily="49" charset="0"/>
              </a:rPr>
              <a:t>[2] = {1, 2};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 =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swap();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8451" y="2568103"/>
            <a:ext cx="4513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哪些是符号？</a:t>
            </a:r>
            <a:endParaRPr lang="en-US" altLang="zh-CN" sz="2800" dirty="0"/>
          </a:p>
          <a:p>
            <a:r>
              <a:rPr lang="zh-CN" altLang="en-US" sz="2800" dirty="0"/>
              <a:t>实例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函数名，全局变量名</a:t>
            </a:r>
            <a:endParaRPr lang="en-US" altLang="zh-CN" sz="2800" dirty="0"/>
          </a:p>
          <a:p>
            <a:r>
              <a:rPr lang="zh-CN" altLang="en-US" sz="2800" dirty="0" smtClean="0"/>
              <a:t>本质：</a:t>
            </a:r>
            <a:r>
              <a:rPr lang="zh-CN" altLang="en-US" sz="2800" dirty="0"/>
              <a:t>？</a:t>
            </a:r>
          </a:p>
        </p:txBody>
      </p:sp>
      <p:sp>
        <p:nvSpPr>
          <p:cNvPr id="6" name="椭圆 5"/>
          <p:cNvSpPr/>
          <p:nvPr/>
        </p:nvSpPr>
        <p:spPr>
          <a:xfrm>
            <a:off x="3693268" y="2568102"/>
            <a:ext cx="564204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05200" y="3071866"/>
            <a:ext cx="564204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05200" y="3637027"/>
            <a:ext cx="645268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31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符号表和符号解析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182256"/>
            <a:ext cx="7886700" cy="880009"/>
          </a:xfrm>
        </p:spPr>
        <p:txBody>
          <a:bodyPr/>
          <a:lstStyle/>
          <a:p>
            <a:r>
              <a:rPr lang="zh-CN" altLang="en-US" dirty="0" smtClean="0"/>
              <a:t>什么叫符号（</a:t>
            </a:r>
            <a:r>
              <a:rPr lang="en-US" altLang="zh-CN" dirty="0" smtClean="0"/>
              <a:t>Symbol</a:t>
            </a:r>
            <a:r>
              <a:rPr lang="zh-CN" altLang="en-US" dirty="0" smtClean="0"/>
              <a:t>）？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02603" y="2568103"/>
            <a:ext cx="2645924" cy="258532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void swap(void);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buf</a:t>
            </a:r>
            <a:r>
              <a:rPr lang="en-US" altLang="zh-CN" dirty="0">
                <a:latin typeface="Consolas" panose="020B0609020204030204" pitchFamily="49" charset="0"/>
              </a:rPr>
              <a:t>[2] = {1, 2};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 =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swap();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8451" y="2568103"/>
            <a:ext cx="4513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哪些是符号？</a:t>
            </a:r>
            <a:endParaRPr lang="en-US" altLang="zh-CN" sz="2800" dirty="0"/>
          </a:p>
          <a:p>
            <a:r>
              <a:rPr lang="zh-CN" altLang="en-US" sz="2800" dirty="0"/>
              <a:t>实例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函数名，全局变量名</a:t>
            </a:r>
            <a:endParaRPr lang="en-US" altLang="zh-CN" sz="2800" dirty="0"/>
          </a:p>
          <a:p>
            <a:r>
              <a:rPr lang="zh-CN" altLang="en-US" sz="2800" dirty="0"/>
              <a:t>本质</a:t>
            </a:r>
            <a:r>
              <a:rPr lang="zh-CN" altLang="en-US" sz="2800" dirty="0" smtClean="0"/>
              <a:t>：</a:t>
            </a:r>
            <a:r>
              <a:rPr lang="zh-CN" altLang="en-US" sz="2800" dirty="0">
                <a:solidFill>
                  <a:srgbClr val="FF0000"/>
                </a:solidFill>
                <a:ea typeface="Microsoft YaHei" panose="020B0503020204020204" pitchFamily="34" charset="-122"/>
              </a:rPr>
              <a:t>目标的（首）地址</a:t>
            </a:r>
          </a:p>
        </p:txBody>
      </p:sp>
      <p:sp>
        <p:nvSpPr>
          <p:cNvPr id="6" name="椭圆 5"/>
          <p:cNvSpPr/>
          <p:nvPr/>
        </p:nvSpPr>
        <p:spPr>
          <a:xfrm>
            <a:off x="3693268" y="2568102"/>
            <a:ext cx="564204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05200" y="3071866"/>
            <a:ext cx="564204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05200" y="3637027"/>
            <a:ext cx="645268" cy="447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符号表和符号解析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符号的类型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全局符号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外部符号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本地符号</a:t>
            </a:r>
            <a:endParaRPr lang="en-US" altLang="zh-CN" dirty="0" smtClean="0"/>
          </a:p>
          <a:p>
            <a:r>
              <a:rPr lang="zh-CN" altLang="en-US" dirty="0" smtClean="0"/>
              <a:t>全局符号的强弱特性和多重定义</a:t>
            </a:r>
            <a:endParaRPr lang="en-US" altLang="zh-CN" dirty="0" smtClean="0"/>
          </a:p>
          <a:p>
            <a:pPr lvl="1"/>
            <a:r>
              <a:rPr lang="zh-CN" altLang="en-US" dirty="0"/>
              <a:t>强</a:t>
            </a:r>
            <a:r>
              <a:rPr lang="zh-CN" altLang="en-US" dirty="0" smtClean="0"/>
              <a:t>符号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弱符号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39704" y="4087612"/>
            <a:ext cx="5529078" cy="1200329"/>
          </a:xfrm>
          <a:prstGeom prst="rect">
            <a:avLst/>
          </a:prstGeom>
          <a:ln w="12700">
            <a:solidFill>
              <a:schemeClr val="dk1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multiple definition of `instr_execute_2op'</a:t>
            </a:r>
          </a:p>
          <a:p>
            <a:r>
              <a:rPr lang="en-US" altLang="zh-CN" sz="2400" dirty="0"/>
              <a:t>….: first defined here</a:t>
            </a:r>
          </a:p>
          <a:p>
            <a:r>
              <a:rPr lang="en-US" altLang="zh-CN" sz="2400" dirty="0"/>
              <a:t>collect2: error: </a:t>
            </a:r>
            <a:r>
              <a:rPr lang="en-US" altLang="zh-CN" sz="2400" dirty="0" err="1"/>
              <a:t>ld</a:t>
            </a:r>
            <a:r>
              <a:rPr lang="en-US" altLang="zh-CN" sz="2400" dirty="0"/>
              <a:t> returned 1 exit status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805680" y="5409286"/>
            <a:ext cx="586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如何重现这个错误？</a:t>
            </a:r>
            <a:endParaRPr lang="en-US" altLang="zh-CN" dirty="0"/>
          </a:p>
          <a:p>
            <a:r>
              <a:rPr lang="zh-CN" altLang="en-US" dirty="0"/>
              <a:t>在编译过程中哪一步报的错？</a:t>
            </a:r>
            <a:endParaRPr lang="en-US" altLang="zh-CN" dirty="0"/>
          </a:p>
          <a:p>
            <a:r>
              <a:rPr lang="zh-CN" altLang="en-US" dirty="0"/>
              <a:t>如何得知</a:t>
            </a:r>
            <a:r>
              <a:rPr lang="en-US" altLang="zh-CN" dirty="0" err="1"/>
              <a:t>nemu</a:t>
            </a:r>
            <a:r>
              <a:rPr lang="zh-CN" altLang="en-US" dirty="0"/>
              <a:t>中有多少个</a:t>
            </a:r>
            <a:r>
              <a:rPr lang="en-US" altLang="zh-CN" dirty="0"/>
              <a:t>instr_execute_2op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526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符号和符号解析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1238828"/>
            <a:ext cx="11963400" cy="4387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每个</a:t>
            </a:r>
            <a:r>
              <a:rPr lang="zh-CN" altLang="en-GB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可重定位目标模块</a:t>
            </a:r>
            <a:r>
              <a:rPr lang="en-GB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都有一个符号表，它包含了在</a:t>
            </a:r>
            <a:r>
              <a:rPr lang="en-GB" altLang="zh-CN" sz="2000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中定义和引用的符号。有三种链接器符号：</a:t>
            </a:r>
          </a:p>
          <a:p>
            <a:pPr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Global symbols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（模块内部定义的</a:t>
            </a:r>
            <a:r>
              <a:rPr lang="zh-CN" altLang="en-GB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全局符号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由模块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定义并能被其他模块引用的符号。例如，非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static 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函数和非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全局变量（指不带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的全局变量）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External symbols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（外部定义的</a:t>
            </a:r>
            <a:r>
              <a:rPr lang="zh-CN" altLang="en-GB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全局符号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由其他模块定义并被模块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引用的全局符号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Local symbols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（本模块的</a:t>
            </a:r>
            <a:r>
              <a:rPr lang="zh-CN" altLang="en-GB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局部符号</a:t>
            </a:r>
            <a:r>
              <a:rPr lang="zh-CN" altLang="en-GB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1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仅由模块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定义和引用的本地符号。例如，在模块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中定义的带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GB" altLang="zh-CN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GB" dirty="0" smtClean="0">
                <a:latin typeface="微软雅黑" pitchFamily="34" charset="-122"/>
                <a:ea typeface="微软雅黑" pitchFamily="34" charset="-122"/>
              </a:rPr>
              <a:t>函数和全局变量</a:t>
            </a:r>
          </a:p>
        </p:txBody>
      </p:sp>
      <p:sp>
        <p:nvSpPr>
          <p:cNvPr id="5" name="矩形 4"/>
          <p:cNvSpPr/>
          <p:nvPr/>
        </p:nvSpPr>
        <p:spPr>
          <a:xfrm>
            <a:off x="2451100" y="5210601"/>
            <a:ext cx="706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GB" sz="2400" dirty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GB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链接器</a:t>
            </a:r>
            <a:r>
              <a:rPr lang="zh-CN" altLang="en-GB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局部符号不是</a:t>
            </a:r>
            <a:r>
              <a:rPr lang="zh-CN" altLang="en-GB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指程序中的</a:t>
            </a:r>
            <a:r>
              <a:rPr lang="zh-CN" altLang="en-GB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局部变量</a:t>
            </a:r>
            <a:r>
              <a:rPr lang="zh-CN" altLang="en-GB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（分配在栈中的临时性变量）</a:t>
            </a:r>
            <a:r>
              <a:rPr lang="en-GB" altLang="zh-CN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GB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链接器不关心这种局部变量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4604" y="6041598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Consolas" panose="020B0609020204030204" pitchFamily="49" charset="0"/>
              </a:rPr>
              <a:t>static</a:t>
            </a:r>
            <a:r>
              <a:rPr lang="zh-CN" altLang="en-US" sz="3200" dirty="0">
                <a:latin typeface="Consolas" panose="020B0609020204030204" pitchFamily="49" charset="0"/>
              </a:rPr>
              <a:t> void instr_execute_2op()</a:t>
            </a:r>
          </a:p>
        </p:txBody>
      </p:sp>
      <p:sp>
        <p:nvSpPr>
          <p:cNvPr id="3" name="右箭头 2"/>
          <p:cNvSpPr/>
          <p:nvPr/>
        </p:nvSpPr>
        <p:spPr>
          <a:xfrm>
            <a:off x="9122735" y="2402959"/>
            <a:ext cx="2785732" cy="2044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有关</a:t>
            </a:r>
            <a:r>
              <a:rPr lang="en-US" altLang="zh-CN" dirty="0" smtClean="0"/>
              <a:t>static</a:t>
            </a:r>
            <a:r>
              <a:rPr lang="zh-CN" altLang="en-US" dirty="0" smtClean="0"/>
              <a:t>和变量属性的额外说明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语言变量</a:t>
            </a:r>
            <a:r>
              <a:rPr lang="zh-CN" altLang="en-US" dirty="0" smtClean="0"/>
              <a:t>属性（三方面属性）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779" y="1348508"/>
            <a:ext cx="11435255" cy="529359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(Storage duration)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：决定变量的内存区域何时分配与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释放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分配始于变量所在代码块（如函数）开始执行，释放于代码块结束（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变量值丢失）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始于程序开始运行，释放于程序结束，期间一直保持其存储空间和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(Scope)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：决定哪部分程序可引用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型：自块中的声明起至所在代码块结束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文件中的声明起至所在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文件结束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(Linkage)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决定变量可被程序不同部分共享访问的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External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  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程序多个文件共享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限于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所在单个文件内部（包括其中多个函数）共享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。位于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不同文件中的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Internal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型变量作为不同变量对待。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linkage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限于所在函数中使用。</a:t>
            </a: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9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语言变量属性（三方面属性）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2328" y="1237566"/>
            <a:ext cx="10961471" cy="161448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dirty="0" smtClean="0"/>
              <a:t>变量的缺省存储期、作用域和链接取决于其声明的位置：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）声明于代码块</a:t>
            </a:r>
            <a:r>
              <a:rPr lang="en-US" altLang="zh-CN" dirty="0" smtClean="0"/>
              <a:t>(</a:t>
            </a:r>
            <a:r>
              <a:rPr lang="zh-CN" altLang="en-US" dirty="0" smtClean="0"/>
              <a:t>包括函数体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>
                <a:sym typeface="Symbol"/>
              </a:rPr>
              <a:t>	</a:t>
            </a:r>
            <a:r>
              <a:rPr lang="en-US" altLang="zh-CN" dirty="0" smtClean="0">
                <a:sym typeface="Symbol"/>
              </a:rPr>
              <a:t>	 Auto</a:t>
            </a:r>
            <a:r>
              <a:rPr lang="zh-CN" altLang="en-US" dirty="0" smtClean="0">
                <a:sym typeface="Symbol"/>
              </a:rPr>
              <a:t>存储期，</a:t>
            </a:r>
            <a:r>
              <a:rPr lang="en-US" altLang="zh-CN" dirty="0" smtClean="0">
                <a:sym typeface="Symbol"/>
              </a:rPr>
              <a:t>Block</a:t>
            </a:r>
            <a:r>
              <a:rPr lang="zh-CN" altLang="en-US" dirty="0" smtClean="0">
                <a:sym typeface="Symbol"/>
              </a:rPr>
              <a:t>作用域，</a:t>
            </a:r>
            <a:r>
              <a:rPr lang="en-US" altLang="zh-CN" dirty="0" smtClean="0">
                <a:sym typeface="Symbol"/>
              </a:rPr>
              <a:t>No linkage</a:t>
            </a:r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）声明于任何代码块外（程序代码最外层次）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>
                <a:sym typeface="Symbol"/>
              </a:rPr>
              <a:t>	</a:t>
            </a:r>
            <a:r>
              <a:rPr lang="en-US" altLang="zh-CN" dirty="0" smtClean="0">
                <a:sym typeface="Symbol"/>
              </a:rPr>
              <a:t>	 Static</a:t>
            </a:r>
            <a:r>
              <a:rPr lang="zh-CN" altLang="en-US" dirty="0" smtClean="0">
                <a:sym typeface="Symbol"/>
              </a:rPr>
              <a:t>存储期，</a:t>
            </a:r>
            <a:r>
              <a:rPr lang="en-US" altLang="zh-CN" dirty="0" smtClean="0">
                <a:sym typeface="Symbol"/>
              </a:rPr>
              <a:t>File</a:t>
            </a:r>
            <a:r>
              <a:rPr lang="zh-CN" altLang="en-US" dirty="0" smtClean="0">
                <a:sym typeface="Symbol"/>
              </a:rPr>
              <a:t>作用域，</a:t>
            </a:r>
            <a:r>
              <a:rPr lang="en-US" altLang="zh-CN" dirty="0" smtClean="0">
                <a:sym typeface="Symbol"/>
              </a:rPr>
              <a:t>External linkage</a:t>
            </a:r>
            <a:endParaRPr lang="en-US" altLang="zh-CN" dirty="0" smtClean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016062" y="5153903"/>
            <a:ext cx="4337737" cy="1704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上述缺省属性可使用</a:t>
            </a:r>
            <a:r>
              <a:rPr lang="en-US" altLang="zh-CN" sz="32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static</a:t>
            </a:r>
            <a:r>
              <a:rPr lang="zh-CN" altLang="en-US" sz="32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等关键字修改。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050" y="4229100"/>
            <a:ext cx="57404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dirty="0" smtClean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 smtClean="0"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latin typeface="Consolas" panose="020B0609020204030204" pitchFamily="49" charset="0"/>
              </a:rPr>
              <a:t>i</a:t>
            </a:r>
            <a:r>
              <a:rPr lang="en-US" altLang="zh-CN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Consolas" panose="020B0609020204030204" pitchFamily="49" charset="0"/>
              </a:rPr>
              <a:t>void f()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	</a:t>
            </a:r>
            <a:r>
              <a:rPr lang="en-US" altLang="zh-CN" dirty="0" err="1" smtClean="0"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latin typeface="Consolas" panose="020B0609020204030204" pitchFamily="49" charset="0"/>
              </a:rPr>
              <a:t> j;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00350" y="4298950"/>
            <a:ext cx="41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static storage duration</a:t>
            </a:r>
          </a:p>
          <a:p>
            <a:r>
              <a:rPr lang="en-US" altLang="zh-CN" dirty="0" smtClean="0"/>
              <a:t>file scope</a:t>
            </a:r>
          </a:p>
          <a:p>
            <a:r>
              <a:rPr lang="en-US" altLang="zh-CN" dirty="0" smtClean="0"/>
              <a:t>external linkage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71650" y="4495800"/>
            <a:ext cx="965200" cy="4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771650" y="4787900"/>
            <a:ext cx="96520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771650" y="5054600"/>
            <a:ext cx="965200" cy="19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663950" y="5372100"/>
            <a:ext cx="287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automatic storage duration</a:t>
            </a:r>
          </a:p>
          <a:p>
            <a:r>
              <a:rPr lang="en-US" altLang="zh-CN" dirty="0" smtClean="0"/>
              <a:t>block scope</a:t>
            </a:r>
          </a:p>
          <a:p>
            <a:r>
              <a:rPr lang="en-US" altLang="zh-CN" dirty="0" smtClean="0"/>
              <a:t>no linkage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2635250" y="5568950"/>
            <a:ext cx="965200" cy="4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635250" y="5861050"/>
            <a:ext cx="96520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635250" y="6127750"/>
            <a:ext cx="965200" cy="19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9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语言变量属性（三方面属性）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47567" y="5028666"/>
            <a:ext cx="10909300" cy="1431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6700" lvl="0" indent="-266700">
              <a:spcBef>
                <a:spcPct val="0"/>
              </a:spcBef>
              <a:buFont typeface="Arial" pitchFamily="34" charset="0"/>
              <a:buChar char="•"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只初始化一次，即使位于（可能多次执行的）代码块（如函数）中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j-cs"/>
            </a:endParaRPr>
          </a:p>
          <a:p>
            <a:pPr marL="266700" lvl="0" indent="-266700">
              <a:spcBef>
                <a:spcPct val="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在整个程序运行期间保持其值</a:t>
            </a:r>
            <a:endParaRPr lang="en-US" altLang="zh-CN" sz="2800" dirty="0" smtClean="0">
              <a:latin typeface="幼圆" panose="02010509060101010101" pitchFamily="49" charset="-122"/>
              <a:ea typeface="幼圆" panose="02010509060101010101" pitchFamily="49" charset="-122"/>
              <a:cs typeface="+mj-cs"/>
            </a:endParaRPr>
          </a:p>
          <a:p>
            <a:pPr marL="266700" lvl="0" indent="-266700">
              <a:spcBef>
                <a:spcPct val="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位于</a:t>
            </a:r>
            <a:r>
              <a:rPr lang="en-US" altLang="zh-CN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.data</a:t>
            </a: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或</a:t>
            </a:r>
            <a:r>
              <a:rPr lang="en-US" altLang="zh-CN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.</a:t>
            </a:r>
            <a:r>
              <a:rPr lang="en-US" altLang="zh-CN" sz="2800" dirty="0" err="1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bss</a:t>
            </a: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节，而非栈中</a:t>
            </a:r>
            <a:endParaRPr lang="en-US" altLang="zh-CN" sz="2800" dirty="0" smtClean="0">
              <a:latin typeface="幼圆" panose="02010509060101010101" pitchFamily="49" charset="-122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4666" y="4003145"/>
            <a:ext cx="4914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CN" sz="2800" dirty="0"/>
              <a:t>Static Local Variables</a:t>
            </a:r>
            <a:r>
              <a:rPr lang="zh-CN" altLang="en-US" sz="2800" dirty="0"/>
              <a:t>：在所在函数的多次调用之间维持其值</a:t>
            </a:r>
            <a:endParaRPr lang="en-US" altLang="zh-CN" sz="2800" dirty="0"/>
          </a:p>
        </p:txBody>
      </p:sp>
      <p:sp>
        <p:nvSpPr>
          <p:cNvPr id="11" name="矩形 10"/>
          <p:cNvSpPr/>
          <p:nvPr/>
        </p:nvSpPr>
        <p:spPr>
          <a:xfrm>
            <a:off x="6705601" y="1417400"/>
            <a:ext cx="441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static</a:t>
            </a:r>
            <a:r>
              <a:rPr lang="zh-CN" altLang="en-US" sz="3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关键字</a:t>
            </a:r>
            <a:endParaRPr lang="zh-CN" altLang="en-US" sz="3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4" t="42891" r="36755" b="6734"/>
          <a:stretch/>
        </p:blipFill>
        <p:spPr>
          <a:xfrm>
            <a:off x="6845300" y="2394020"/>
            <a:ext cx="2692400" cy="258983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3162" y="1479506"/>
            <a:ext cx="57404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dirty="0" smtClean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latin typeface="Consolas" panose="020B0609020204030204" pitchFamily="49" charset="0"/>
              </a:rPr>
              <a:t>i</a:t>
            </a:r>
            <a:r>
              <a:rPr lang="en-US" altLang="zh-CN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Consolas" panose="020B0609020204030204" pitchFamily="49" charset="0"/>
              </a:rPr>
              <a:t>void f()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latin typeface="Consolas" panose="020B0609020204030204" pitchFamily="49" charset="0"/>
              </a:rPr>
              <a:t> j;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17012" y="1549356"/>
            <a:ext cx="41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static storage duration</a:t>
            </a:r>
          </a:p>
          <a:p>
            <a:r>
              <a:rPr lang="en-US" altLang="zh-CN" dirty="0" smtClean="0"/>
              <a:t>file scope</a:t>
            </a:r>
          </a:p>
          <a:p>
            <a:r>
              <a:rPr lang="en-US" altLang="zh-CN" b="1" dirty="0" smtClean="0"/>
              <a:t>internal linkage</a:t>
            </a:r>
            <a:endParaRPr lang="zh-CN" altLang="en-US" b="1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488312" y="1746206"/>
            <a:ext cx="965200" cy="4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488312" y="2038306"/>
            <a:ext cx="96520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488312" y="2305006"/>
            <a:ext cx="965200" cy="19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929762" y="2622506"/>
            <a:ext cx="287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static storage duration</a:t>
            </a:r>
          </a:p>
          <a:p>
            <a:r>
              <a:rPr lang="en-US" altLang="zh-CN" dirty="0" smtClean="0"/>
              <a:t>block scope</a:t>
            </a:r>
          </a:p>
          <a:p>
            <a:r>
              <a:rPr lang="en-US" altLang="zh-CN" dirty="0" smtClean="0"/>
              <a:t>no linkage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2901062" y="2819356"/>
            <a:ext cx="965200" cy="4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2901062" y="3111456"/>
            <a:ext cx="96520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901062" y="3378156"/>
            <a:ext cx="965200" cy="19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右箭头 2"/>
          <p:cNvSpPr/>
          <p:nvPr/>
        </p:nvSpPr>
        <p:spPr>
          <a:xfrm>
            <a:off x="9888280" y="2580167"/>
            <a:ext cx="2098158" cy="2247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回到符号解析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1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</a:t>
            </a:r>
            <a:r>
              <a:rPr lang="zh-CN" altLang="en-US" dirty="0"/>
              <a:t>解析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3199" y="2662238"/>
            <a:ext cx="10845602" cy="484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200" dirty="0" smtClean="0">
                <a:ea typeface="微软雅黑" panose="020B0503020204020204" pitchFamily="34" charset="-122"/>
              </a:rPr>
              <a:t>目的：将每个模块中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的符号</a:t>
            </a:r>
            <a:r>
              <a:rPr lang="zh-CN" altLang="en-US" sz="2200" dirty="0" smtClean="0">
                <a:solidFill>
                  <a:srgbClr val="00B0F0"/>
                </a:solidFill>
                <a:ea typeface="微软雅黑" panose="020B0503020204020204" pitchFamily="34" charset="-122"/>
              </a:rPr>
              <a:t>引用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与某个目标模块中的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符号</a:t>
            </a:r>
            <a:r>
              <a:rPr lang="zh-CN" altLang="en-US" sz="2200" dirty="0" smtClean="0">
                <a:solidFill>
                  <a:srgbClr val="00B0F0"/>
                </a:solidFill>
                <a:ea typeface="微软雅黑" panose="020B0503020204020204" pitchFamily="34" charset="-122"/>
              </a:rPr>
              <a:t>定义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建立关联。</a:t>
            </a:r>
          </a:p>
          <a:p>
            <a:pPr>
              <a:lnSpc>
                <a:spcPct val="110000"/>
              </a:lnSpc>
            </a:pPr>
            <a:r>
              <a:rPr lang="zh-CN" altLang="en-US" sz="2200" dirty="0" smtClean="0">
                <a:ea typeface="微软雅黑" panose="020B0503020204020204" pitchFamily="34" charset="-122"/>
              </a:rPr>
              <a:t>每个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符号定义在代码段或数据段中都被分配了存储空间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，建立了</a:t>
            </a:r>
            <a:r>
              <a:rPr lang="zh-CN" altLang="en-US" sz="2200" dirty="0" smtClean="0">
                <a:solidFill>
                  <a:srgbClr val="CC0066"/>
                </a:solidFill>
                <a:ea typeface="微软雅黑" panose="020B0503020204020204" pitchFamily="34" charset="-122"/>
              </a:rPr>
              <a:t>符号引用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与</a:t>
            </a:r>
            <a:r>
              <a:rPr lang="zh-CN" altLang="en-US" sz="2200" dirty="0" smtClean="0">
                <a:solidFill>
                  <a:srgbClr val="CC0066"/>
                </a:solidFill>
                <a:ea typeface="微软雅黑" panose="020B0503020204020204" pitchFamily="34" charset="-122"/>
              </a:rPr>
              <a:t>符号定义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的关联后，就可在重定位时</a:t>
            </a:r>
            <a:r>
              <a:rPr lang="zh-CN" altLang="en-US" sz="2200" dirty="0" smtClean="0">
                <a:solidFill>
                  <a:srgbClr val="3366FF"/>
                </a:solidFill>
                <a:ea typeface="微软雅黑" panose="020B0503020204020204" pitchFamily="34" charset="-122"/>
              </a:rPr>
              <a:t>将符号引用处的地址重定位为相关联的符号定义的地址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本地符号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在本模块内定义并引用，因此，其解析较简单，只要与本模块内唯一的符号定义关联即可。</a:t>
            </a:r>
          </a:p>
          <a:p>
            <a:pPr>
              <a:lnSpc>
                <a:spcPct val="11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全局符号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（外部定义的、内部定义的）的解析涉及多个模块，故较复杂</a:t>
            </a:r>
            <a:r>
              <a:rPr lang="zh-CN" altLang="en-US" sz="2200" dirty="0" smtClean="0"/>
              <a:t>  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73199" y="6015494"/>
            <a:ext cx="39159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200" dirty="0">
                <a:solidFill>
                  <a:srgbClr val="0A6A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dirty="0">
                <a:solidFill>
                  <a:srgbClr val="0A6A0A"/>
                </a:solidFill>
                <a:ea typeface="微软雅黑" panose="020B0503020204020204" pitchFamily="34" charset="-122"/>
              </a:rPr>
              <a:t>符号的定义</a:t>
            </a:r>
            <a:r>
              <a:rPr lang="zh-CN" altLang="en-US" sz="2200" dirty="0">
                <a:solidFill>
                  <a:srgbClr val="0A6A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200" dirty="0">
                <a:solidFill>
                  <a:srgbClr val="0A6A0A"/>
                </a:solidFill>
                <a:ea typeface="微软雅黑" panose="020B0503020204020204" pitchFamily="34" charset="-122"/>
              </a:rPr>
              <a:t>其实质是什么？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53818" y="5413953"/>
            <a:ext cx="56737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200" dirty="0">
                <a:solidFill>
                  <a:srgbClr val="CC3300"/>
                </a:solidFill>
                <a:ea typeface="微软雅黑" panose="020B0503020204020204" pitchFamily="34" charset="-122"/>
              </a:rPr>
              <a:t>指被分配了存储空间</a:t>
            </a:r>
            <a:r>
              <a:rPr lang="zh-CN" altLang="en-US" sz="2200" dirty="0" smtClean="0">
                <a:solidFill>
                  <a:srgbClr val="CC3300"/>
                </a:solidFill>
                <a:ea typeface="微软雅黑" panose="020B0503020204020204" pitchFamily="34" charset="-122"/>
              </a:rPr>
              <a:t>。对函数</a:t>
            </a:r>
            <a:r>
              <a:rPr lang="zh-CN" altLang="en-US" sz="2200" dirty="0">
                <a:solidFill>
                  <a:srgbClr val="CC3300"/>
                </a:solidFill>
                <a:ea typeface="微软雅黑" panose="020B0503020204020204" pitchFamily="34" charset="-122"/>
              </a:rPr>
              <a:t>名即指其代码所在区</a:t>
            </a:r>
            <a:r>
              <a:rPr lang="zh-CN" altLang="en-US" sz="2200" dirty="0" smtClean="0">
                <a:solidFill>
                  <a:srgbClr val="CC3300"/>
                </a:solidFill>
                <a:ea typeface="微软雅黑" panose="020B0503020204020204" pitchFamily="34" charset="-122"/>
              </a:rPr>
              <a:t>；对变量</a:t>
            </a:r>
            <a:r>
              <a:rPr lang="zh-CN" altLang="en-US" sz="2200" dirty="0">
                <a:solidFill>
                  <a:srgbClr val="CC3300"/>
                </a:solidFill>
                <a:ea typeface="微软雅黑" panose="020B0503020204020204" pitchFamily="34" charset="-122"/>
              </a:rPr>
              <a:t>名即指其所占的静态数据区。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159500" y="427832"/>
            <a:ext cx="1873250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add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200" dirty="0" err="1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jmp</a:t>
            </a:r>
            <a:r>
              <a:rPr lang="en-US" altLang="zh-CN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 23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……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2743" y="823118"/>
            <a:ext cx="2855913" cy="124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FontTx/>
              <a:buNone/>
            </a:pPr>
            <a:r>
              <a:rPr lang="zh-CN" altLang="en-US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  <a:r>
              <a:rPr lang="zh-CN" altLang="en-US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的地址，再在</a:t>
            </a:r>
            <a:r>
              <a:rPr lang="en-US" altLang="zh-CN" sz="2200" dirty="0" err="1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jmp</a:t>
            </a:r>
            <a:r>
              <a:rPr lang="zh-CN" altLang="en-US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指令中填入</a:t>
            </a:r>
            <a:r>
              <a:rPr lang="en-US" altLang="zh-CN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  <a:r>
              <a:rPr lang="zh-CN" altLang="en-US" sz="2200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6680200" y="1771650"/>
            <a:ext cx="1422400" cy="890586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711700" y="939799"/>
            <a:ext cx="2667000" cy="1722436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53818" y="6282315"/>
            <a:ext cx="55292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200" dirty="0">
                <a:solidFill>
                  <a:srgbClr val="CC0066"/>
                </a:solidFill>
                <a:ea typeface="微软雅黑" panose="020B0503020204020204" pitchFamily="34" charset="-122"/>
              </a:rPr>
              <a:t>所有定义符号的值就是其目标所在的首地址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4572000" y="647700"/>
            <a:ext cx="2692400" cy="1966910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6680200" y="2338387"/>
            <a:ext cx="1536700" cy="371475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970712" y="4472277"/>
            <a:ext cx="3005137" cy="427037"/>
          </a:xfrm>
          <a:prstGeom prst="rect">
            <a:avLst/>
          </a:prstGeom>
          <a:solidFill>
            <a:srgbClr val="33CCCC">
              <a:alpha val="2705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200" dirty="0">
                <a:ea typeface="微软雅黑" panose="020B0503020204020204" pitchFamily="34" charset="-122"/>
              </a:rPr>
              <a:t>符号解析也称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pitchFamily="34" charset="-122"/>
              </a:rPr>
              <a:t>符号绑定</a:t>
            </a:r>
          </a:p>
        </p:txBody>
      </p:sp>
    </p:spTree>
    <p:extLst>
      <p:ext uri="{BB962C8B-B14F-4D97-AF65-F5344CB8AC3E}">
        <p14:creationId xmlns:p14="http://schemas.microsoft.com/office/powerpoint/2010/main" val="11213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全局符号的符号解析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17700" y="14097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全局符号的强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弱特性</a:t>
            </a:r>
          </a:p>
          <a:p>
            <a:pPr marL="838200" lvl="1" indent="-381000"/>
            <a:r>
              <a:rPr lang="zh-CN" altLang="en-US" sz="2800" dirty="0" smtClean="0">
                <a:ea typeface="微软雅黑" pitchFamily="34" charset="-122"/>
              </a:rPr>
              <a:t>函数名和已初始化的全局变量名是</a:t>
            </a:r>
            <a:r>
              <a:rPr lang="zh-CN" altLang="en-US" sz="2800" dirty="0" smtClean="0">
                <a:solidFill>
                  <a:srgbClr val="FF0000"/>
                </a:solidFill>
                <a:ea typeface="微软雅黑" pitchFamily="34" charset="-122"/>
              </a:rPr>
              <a:t>强符号</a:t>
            </a:r>
          </a:p>
          <a:p>
            <a:pPr marL="838200" lvl="1" indent="-381000"/>
            <a:r>
              <a:rPr lang="zh-CN" altLang="en-US" sz="2800" dirty="0" smtClean="0">
                <a:ea typeface="微软雅黑" pitchFamily="34" charset="-122"/>
              </a:rPr>
              <a:t>未初始化的全局变量名是</a:t>
            </a:r>
            <a:r>
              <a:rPr lang="zh-CN" altLang="en-US" sz="2800" dirty="0" smtClean="0">
                <a:solidFill>
                  <a:srgbClr val="FF0000"/>
                </a:solidFill>
                <a:ea typeface="微软雅黑" pitchFamily="34" charset="-122"/>
              </a:rPr>
              <a:t>弱符号</a:t>
            </a:r>
            <a:r>
              <a:rPr lang="zh-CN" altLang="en-US" sz="2800" dirty="0" smtClean="0"/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44969" y="4643460"/>
            <a:ext cx="2011362" cy="1809750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int var=5;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altLang="zh-CN" sz="2400" b="1">
              <a:latin typeface="微软雅黑" pitchFamily="34" charset="-122"/>
              <a:ea typeface="微软雅黑" pitchFamily="34" charset="-122"/>
              <a:cs typeface="msgothic"/>
            </a:endParaRP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p1() {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……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8156" y="4643460"/>
            <a:ext cx="1257300" cy="1809750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int var;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altLang="zh-CN" sz="2400" b="1">
              <a:latin typeface="微软雅黑" pitchFamily="34" charset="-122"/>
              <a:ea typeface="微软雅黑" pitchFamily="34" charset="-122"/>
              <a:cs typeface="msgothic"/>
            </a:endParaRP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p2() {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……</a:t>
            </a:r>
          </a:p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latin typeface="微软雅黑" pitchFamily="34" charset="-122"/>
                <a:ea typeface="微软雅黑" pitchFamily="34" charset="-122"/>
                <a:cs typeface="msgothic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154506" y="4086248"/>
            <a:ext cx="819150" cy="438150"/>
          </a:xfrm>
          <a:prstGeom prst="rect">
            <a:avLst/>
          </a:prstGeom>
          <a:noFill/>
          <a:ln w="324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msgothic"/>
              </a:rPr>
              <a:t>p1.c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815156" y="4027510"/>
            <a:ext cx="819150" cy="438150"/>
          </a:xfrm>
          <a:prstGeom prst="rect">
            <a:avLst/>
          </a:prstGeom>
          <a:noFill/>
          <a:ln w="324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msgothic"/>
              </a:rPr>
              <a:t>p2.c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2374919" y="2968648"/>
            <a:ext cx="6372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微软雅黑" pitchFamily="34" charset="-122"/>
              </a:rPr>
              <a:t>以下符号哪些是</a:t>
            </a:r>
            <a:r>
              <a:rPr lang="zh-CN" altLang="en-US" sz="2400" b="1">
                <a:solidFill>
                  <a:srgbClr val="FF0000"/>
                </a:solidFill>
                <a:ea typeface="微软雅黑" pitchFamily="34" charset="-122"/>
              </a:rPr>
              <a:t>强符号</a:t>
            </a:r>
            <a:r>
              <a:rPr lang="zh-CN" altLang="en-US" sz="2400" b="1">
                <a:ea typeface="微软雅黑" pitchFamily="34" charset="-122"/>
              </a:rPr>
              <a:t>？哪些是</a:t>
            </a:r>
            <a:r>
              <a:rPr lang="zh-CN" altLang="en-US" sz="2400" b="1">
                <a:solidFill>
                  <a:srgbClr val="FF0000"/>
                </a:solidFill>
                <a:ea typeface="微软雅黑" pitchFamily="34" charset="-122"/>
              </a:rPr>
              <a:t>弱符号</a:t>
            </a:r>
            <a:r>
              <a:rPr lang="zh-CN" altLang="en-US" sz="2400" b="1">
                <a:ea typeface="微软雅黑" pitchFamily="34" charset="-122"/>
              </a:rPr>
              <a:t>？</a:t>
            </a:r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 flipH="1">
            <a:off x="4972069" y="3359173"/>
            <a:ext cx="115887" cy="1336675"/>
          </a:xfrm>
          <a:prstGeom prst="line">
            <a:avLst/>
          </a:prstGeom>
          <a:noFill/>
          <a:ln w="38100">
            <a:solidFill>
              <a:srgbClr val="00924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>
            <a:off x="4322781" y="3365523"/>
            <a:ext cx="552450" cy="2032000"/>
          </a:xfrm>
          <a:prstGeom prst="line">
            <a:avLst/>
          </a:prstGeom>
          <a:noFill/>
          <a:ln w="38100">
            <a:solidFill>
              <a:srgbClr val="00924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5303856" y="3419498"/>
            <a:ext cx="1595438" cy="2017712"/>
          </a:xfrm>
          <a:prstGeom prst="line">
            <a:avLst/>
          </a:prstGeom>
          <a:noFill/>
          <a:ln w="38100">
            <a:solidFill>
              <a:srgbClr val="00924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Line 25"/>
          <p:cNvSpPr>
            <a:spLocks noChangeShapeType="1"/>
          </p:cNvSpPr>
          <p:nvPr/>
        </p:nvSpPr>
        <p:spPr bwMode="auto">
          <a:xfrm>
            <a:off x="7266006" y="3317898"/>
            <a:ext cx="449263" cy="14224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9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程序的表示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5815" y="1235370"/>
            <a:ext cx="4357685" cy="18158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Consolas" panose="020B0609020204030204" pitchFamily="49" charset="0"/>
              </a:rPr>
              <a:t>#include&lt;stdio.h&gt;</a:t>
            </a:r>
          </a:p>
          <a:p>
            <a:endParaRPr lang="zh-CN" altLang="en-US" sz="1600" dirty="0" smtClean="0">
              <a:latin typeface="Consolas" panose="020B0609020204030204" pitchFamily="49" charset="0"/>
            </a:endParaRPr>
          </a:p>
          <a:p>
            <a:r>
              <a:rPr lang="zh-CN" altLang="en-US" sz="1600" dirty="0" smtClean="0">
                <a:latin typeface="Consolas" panose="020B0609020204030204" pitchFamily="49" charset="0"/>
              </a:rPr>
              <a:t>int main() {</a:t>
            </a:r>
          </a:p>
          <a:p>
            <a:r>
              <a:rPr lang="en-US" altLang="zh-CN" sz="1600" dirty="0" smtClean="0">
                <a:latin typeface="Consolas" panose="020B0609020204030204" pitchFamily="49" charset="0"/>
              </a:rPr>
              <a:t>    </a:t>
            </a:r>
            <a:r>
              <a:rPr lang="zh-CN" altLang="en-US" sz="1600" dirty="0" smtClean="0">
                <a:latin typeface="Consolas" panose="020B0609020204030204" pitchFamily="49" charset="0"/>
              </a:rPr>
              <a:t>printf("Hello World!\n");</a:t>
            </a:r>
          </a:p>
          <a:p>
            <a:r>
              <a:rPr lang="en-US" altLang="zh-CN" sz="1600" dirty="0" smtClean="0">
                <a:latin typeface="Consolas" panose="020B0609020204030204" pitchFamily="49" charset="0"/>
              </a:rPr>
              <a:t>    </a:t>
            </a:r>
            <a:r>
              <a:rPr lang="zh-CN" altLang="en-US" sz="1600" dirty="0" smtClean="0">
                <a:latin typeface="Consolas" panose="020B0609020204030204" pitchFamily="49" charset="0"/>
              </a:rPr>
              <a:t>return 0;</a:t>
            </a:r>
          </a:p>
          <a:p>
            <a:r>
              <a:rPr lang="zh-CN" alt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zh-CN" altLang="en-US" sz="1200" dirty="0">
              <a:latin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00" y="1172694"/>
            <a:ext cx="4160857" cy="23613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文本框 5"/>
          <p:cNvSpPr txBox="1"/>
          <p:nvPr/>
        </p:nvSpPr>
        <p:spPr>
          <a:xfrm>
            <a:off x="1544500" y="323905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高级语言源程序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898750" y="375025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编译链接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105600" y="3916800"/>
            <a:ext cx="59838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12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),%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7:  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pushl</a:t>
            </a:r>
            <a:r>
              <a:rPr lang="en-US" altLang="zh-CN" sz="1200" dirty="0">
                <a:latin typeface="Consolas" panose="020B0609020204030204" pitchFamily="49" charset="0"/>
              </a:rPr>
              <a:t>  -0x4(%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mov</a:t>
            </a:r>
            <a:r>
              <a:rPr lang="en-US" altLang="zh-CN" sz="1200" dirty="0">
                <a:latin typeface="Consolas" panose="020B0609020204030204" pitchFamily="49" charset="0"/>
              </a:rPr>
              <a:t>    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,%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f:   e8 fc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700" y="539305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机器指令</a:t>
            </a:r>
            <a:endParaRPr lang="zh-CN" altLang="en-US" sz="2400" dirty="0"/>
          </a:p>
        </p:txBody>
      </p:sp>
      <p:sp>
        <p:nvSpPr>
          <p:cNvPr id="10" name="下箭头 9"/>
          <p:cNvSpPr/>
          <p:nvPr/>
        </p:nvSpPr>
        <p:spPr>
          <a:xfrm rot="19800000">
            <a:off x="3382864" y="3813719"/>
            <a:ext cx="828000" cy="1622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全局符号的符号解析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77863" y="1912938"/>
            <a:ext cx="11691937" cy="494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US" smtClean="0">
                <a:ea typeface="微软雅黑" panose="020B0503020204020204" pitchFamily="34" charset="-122"/>
              </a:rPr>
              <a:t>多重定义全局符号的处理规则</a:t>
            </a:r>
            <a:endParaRPr lang="en-GB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FontTx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GB" altLang="zh-CN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 1: 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允许存在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个同名的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强符号定义</a:t>
            </a:r>
          </a:p>
          <a:p>
            <a:pPr lvl="1">
              <a:lnSpc>
                <a:spcPct val="13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强符号只能被定义一次，否则链接错误</a:t>
            </a:r>
            <a:endParaRPr lang="en-GB" altLang="zh-CN" sz="23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FontTx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GB" altLang="zh-CN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 2: 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存在同名的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强符号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和多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弱符号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定义为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解析的目标</a:t>
            </a:r>
            <a:endParaRPr lang="zh-CN" altLang="en-GB" sz="23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对弱符号的引用被解析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强符号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en-GB" altLang="zh-CN" sz="23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FontTx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GB" altLang="zh-CN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 3: 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若有多个</a:t>
            </a:r>
            <a:r>
              <a:rPr lang="zh-CN" altLang="en-US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同名的</a:t>
            </a:r>
            <a:r>
              <a:rPr lang="zh-CN" altLang="en-GB" sz="2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弱符号定义，则任选其中一个</a:t>
            </a:r>
          </a:p>
          <a:p>
            <a:pPr lvl="1">
              <a:lnSpc>
                <a:spcPct val="130000"/>
              </a:lnSpc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altLang="zh-CN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GB" altLang="zh-CN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–fno-common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指示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链接器在遇到多个</a:t>
            </a:r>
            <a:r>
              <a:rPr lang="zh-CN" altLang="en-US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同名的</a:t>
            </a:r>
            <a:r>
              <a:rPr lang="zh-CN" altLang="en-GB" sz="2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弱定义全局符号时输出一条警告信息</a:t>
            </a:r>
            <a:r>
              <a:rPr lang="en-GB" altLang="zh-CN" sz="2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GB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1363" y="1395413"/>
            <a:ext cx="116874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200" dirty="0">
                <a:solidFill>
                  <a:srgbClr val="FF0000"/>
                </a:solidFill>
                <a:ea typeface="微软雅黑" panose="020B0503020204020204" pitchFamily="34" charset="-122"/>
              </a:rPr>
              <a:t>符号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解析将一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pitchFamily="34" charset="-122"/>
              </a:rPr>
              <a:t>个引用只能关联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到一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pitchFamily="34" charset="-122"/>
              </a:rPr>
              <a:t>个确定的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定义</a:t>
            </a:r>
            <a:endParaRPr lang="zh-CN" altLang="en-US" sz="22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184900" y="1584263"/>
            <a:ext cx="5524500" cy="4016437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在空白中指明下列三种情况之一：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x.i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--&gt; DEF(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x.k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 smtClean="0">
                <a:latin typeface="+mn-ea"/>
                <a:ea typeface="+mn-ea"/>
              </a:rPr>
              <a:t>将模块</a:t>
            </a:r>
            <a:r>
              <a:rPr lang="en-US" altLang="zh-CN" sz="2800" dirty="0" err="1" smtClean="0">
                <a:latin typeface="+mn-ea"/>
                <a:ea typeface="+mn-ea"/>
              </a:rPr>
              <a:t>i</a:t>
            </a:r>
            <a:r>
              <a:rPr lang="zh-CN" altLang="en-US" sz="2800" dirty="0" smtClean="0">
                <a:latin typeface="+mn-ea"/>
                <a:ea typeface="+mn-ea"/>
              </a:rPr>
              <a:t>中对符号</a:t>
            </a:r>
            <a:r>
              <a:rPr lang="en-US" altLang="zh-CN" sz="2800" dirty="0" smtClean="0">
                <a:latin typeface="+mn-ea"/>
                <a:ea typeface="+mn-ea"/>
              </a:rPr>
              <a:t>x</a:t>
            </a:r>
            <a:r>
              <a:rPr lang="zh-CN" altLang="en-US" sz="2800" dirty="0" smtClean="0">
                <a:latin typeface="+mn-ea"/>
                <a:ea typeface="+mn-ea"/>
              </a:rPr>
              <a:t>的引用关联到模块</a:t>
            </a:r>
            <a:r>
              <a:rPr lang="en-US" altLang="zh-CN" sz="2800" dirty="0" smtClean="0">
                <a:latin typeface="+mn-ea"/>
                <a:ea typeface="+mn-ea"/>
              </a:rPr>
              <a:t>k</a:t>
            </a:r>
            <a:r>
              <a:rPr lang="zh-CN" altLang="en-US" sz="2800" dirty="0" smtClean="0">
                <a:latin typeface="+mn-ea"/>
                <a:ea typeface="+mn-ea"/>
              </a:rPr>
              <a:t>中</a:t>
            </a:r>
            <a:r>
              <a:rPr lang="en-US" altLang="zh-CN" sz="2800" dirty="0" smtClean="0">
                <a:latin typeface="+mn-ea"/>
                <a:ea typeface="+mn-ea"/>
              </a:rPr>
              <a:t>x</a:t>
            </a:r>
            <a:r>
              <a:rPr lang="zh-CN" altLang="en-US" sz="2800" dirty="0" smtClean="0">
                <a:latin typeface="+mn-ea"/>
                <a:ea typeface="+mn-ea"/>
              </a:rPr>
              <a:t>的定义</a:t>
            </a: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 smtClean="0">
                <a:latin typeface="+mn-ea"/>
                <a:ea typeface="+mn-ea"/>
              </a:rPr>
              <a:t>链接错误</a:t>
            </a: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 smtClean="0">
                <a:latin typeface="+mn-ea"/>
                <a:ea typeface="+mn-ea"/>
              </a:rPr>
              <a:t>链接器任意选择一个符号定义</a:t>
            </a:r>
            <a:endParaRPr lang="en-US" altLang="zh-CN" sz="2800" dirty="0" smtClean="0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930" y="103834"/>
            <a:ext cx="4560570" cy="410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930" y="4551539"/>
            <a:ext cx="4226243" cy="20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5"/>
          <p:cNvSpPr txBox="1"/>
          <p:nvPr/>
        </p:nvSpPr>
        <p:spPr>
          <a:xfrm>
            <a:off x="3877008" y="1461153"/>
            <a:ext cx="92869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main.1</a:t>
            </a:r>
            <a:endParaRPr lang="zh-CN" altLang="en-US" sz="1600" dirty="0"/>
          </a:p>
        </p:txBody>
      </p:sp>
      <p:sp>
        <p:nvSpPr>
          <p:cNvPr id="8" name="TextBox 6"/>
          <p:cNvSpPr txBox="1"/>
          <p:nvPr/>
        </p:nvSpPr>
        <p:spPr>
          <a:xfrm>
            <a:off x="3877008" y="1746905"/>
            <a:ext cx="92869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main.2</a:t>
            </a:r>
            <a:endParaRPr lang="zh-CN" altLang="en-US" sz="1600" dirty="0"/>
          </a:p>
        </p:txBody>
      </p:sp>
      <p:sp>
        <p:nvSpPr>
          <p:cNvPr id="9" name="TextBox 7"/>
          <p:cNvSpPr txBox="1"/>
          <p:nvPr/>
        </p:nvSpPr>
        <p:spPr>
          <a:xfrm>
            <a:off x="3519818" y="3572386"/>
            <a:ext cx="107157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UNKNOWN</a:t>
            </a:r>
            <a:endParaRPr lang="zh-CN" altLang="en-US" sz="1600" dirty="0"/>
          </a:p>
        </p:txBody>
      </p:sp>
      <p:sp>
        <p:nvSpPr>
          <p:cNvPr id="10" name="TextBox 8"/>
          <p:cNvSpPr txBox="1"/>
          <p:nvPr/>
        </p:nvSpPr>
        <p:spPr>
          <a:xfrm>
            <a:off x="3519818" y="3858138"/>
            <a:ext cx="107157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UNKNOWN</a:t>
            </a:r>
            <a:endParaRPr lang="zh-CN" altLang="en-US" sz="1600" dirty="0"/>
          </a:p>
        </p:txBody>
      </p:sp>
      <p:sp>
        <p:nvSpPr>
          <p:cNvPr id="11" name="TextBox 9"/>
          <p:cNvSpPr txBox="1"/>
          <p:nvPr/>
        </p:nvSpPr>
        <p:spPr>
          <a:xfrm>
            <a:off x="3519822" y="5908861"/>
            <a:ext cx="107157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ERROR</a:t>
            </a:r>
            <a:endParaRPr lang="zh-CN" altLang="en-US" sz="1600" dirty="0"/>
          </a:p>
        </p:txBody>
      </p:sp>
      <p:sp>
        <p:nvSpPr>
          <p:cNvPr id="12" name="TextBox 10"/>
          <p:cNvSpPr txBox="1"/>
          <p:nvPr/>
        </p:nvSpPr>
        <p:spPr>
          <a:xfrm>
            <a:off x="3519822" y="6194613"/>
            <a:ext cx="107157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1600" dirty="0" smtClean="0"/>
              <a:t>ERROR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82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程序的链接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127" y="180348"/>
            <a:ext cx="394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第四章的问题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2626" y="5205161"/>
            <a:ext cx="65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：输入输出什么格式？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问题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：输入输出对应的核心操作？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3</a:t>
            </a:r>
            <a:r>
              <a:rPr lang="zh-CN" altLang="en-US" sz="3200" dirty="0" smtClean="0">
                <a:solidFill>
                  <a:srgbClr val="7030A0"/>
                </a:solidFill>
              </a:rPr>
              <a:t>：</a:t>
            </a:r>
            <a:r>
              <a:rPr lang="zh-CN" altLang="en-US" sz="3200" dirty="0">
                <a:solidFill>
                  <a:srgbClr val="7030A0"/>
                </a:solidFill>
              </a:rPr>
              <a:t>链接</a:t>
            </a:r>
            <a:r>
              <a:rPr lang="zh-CN" altLang="en-US" sz="3200" dirty="0" smtClean="0">
                <a:solidFill>
                  <a:srgbClr val="7030A0"/>
                </a:solidFill>
              </a:rPr>
              <a:t>的</a:t>
            </a:r>
            <a:r>
              <a:rPr lang="zh-CN" altLang="en-US" sz="3200" dirty="0">
                <a:solidFill>
                  <a:srgbClr val="7030A0"/>
                </a:solidFill>
              </a:rPr>
              <a:t>两种方式及核心问题？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1976" y="400323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cxnSp>
        <p:nvCxnSpPr>
          <p:cNvPr id="21" name="肘形连接符 20"/>
          <p:cNvCxnSpPr>
            <a:stCxn id="20" idx="3"/>
            <a:endCxn id="23" idx="1"/>
          </p:cNvCxnSpPr>
          <p:nvPr/>
        </p:nvCxnSpPr>
        <p:spPr>
          <a:xfrm flipV="1">
            <a:off x="4444389" y="3281378"/>
            <a:ext cx="1465513" cy="101424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09902" y="29582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链接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31977" y="1516327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libc.a</a:t>
            </a:r>
            <a:endParaRPr lang="zh-CN" altLang="en-US" sz="3200" dirty="0"/>
          </a:p>
        </p:txBody>
      </p:sp>
      <p:cxnSp>
        <p:nvCxnSpPr>
          <p:cNvPr id="25" name="肘形连接符 24"/>
          <p:cNvCxnSpPr>
            <a:stCxn id="24" idx="3"/>
            <a:endCxn id="23" idx="1"/>
          </p:cNvCxnSpPr>
          <p:nvPr/>
        </p:nvCxnSpPr>
        <p:spPr>
          <a:xfrm>
            <a:off x="4444390" y="1808715"/>
            <a:ext cx="1465512" cy="1472663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69489" y="2988989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1975" y="2162583"/>
            <a:ext cx="25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当然，对于</a:t>
            </a:r>
            <a:r>
              <a:rPr lang="en-US" altLang="zh-CN" dirty="0" err="1"/>
              <a:t>hello_world</a:t>
            </a:r>
            <a:r>
              <a:rPr lang="zh-CN" altLang="en-US" dirty="0"/>
              <a:t>而言，标准库文件中</a:t>
            </a:r>
            <a:r>
              <a:rPr lang="en-US" altLang="zh-CN" dirty="0" err="1"/>
              <a:t>printf.o</a:t>
            </a:r>
            <a:r>
              <a:rPr lang="zh-CN" altLang="en-US" dirty="0"/>
              <a:t>及其调用的其它模块也要参与链接</a:t>
            </a:r>
          </a:p>
        </p:txBody>
      </p:sp>
      <p:cxnSp>
        <p:nvCxnSpPr>
          <p:cNvPr id="31" name="直接箭头连接符 30"/>
          <p:cNvCxnSpPr>
            <a:stCxn id="23" idx="3"/>
            <a:endCxn id="27" idx="1"/>
          </p:cNvCxnSpPr>
          <p:nvPr/>
        </p:nvCxnSpPr>
        <p:spPr>
          <a:xfrm flipV="1">
            <a:off x="7017898" y="3281377"/>
            <a:ext cx="851591" cy="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689371" y="1097872"/>
            <a:ext cx="3025301" cy="3929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606520" y="2162582"/>
            <a:ext cx="2986391" cy="2213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61167" y="763695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86088" y="1232203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输出</a:t>
            </a:r>
          </a:p>
        </p:txBody>
      </p:sp>
      <p:sp>
        <p:nvSpPr>
          <p:cNvPr id="18" name="椭圆 17"/>
          <p:cNvSpPr/>
          <p:nvPr/>
        </p:nvSpPr>
        <p:spPr>
          <a:xfrm>
            <a:off x="5769521" y="5588671"/>
            <a:ext cx="1117600" cy="802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可执行文件的加载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44184" y="1919130"/>
          <a:ext cx="3659615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头（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程序头表（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Program Headers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.text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 （程序代码）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rodata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（只读数据）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（已初始化全局变量数据）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bss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（未初始化全局变量数据，其实啥也没存）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symtab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（符号表）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.xxx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yyy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strtab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（字符串表）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节头表（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Section Headers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031981" y="1178571"/>
            <a:ext cx="368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输出：</a:t>
            </a:r>
            <a:r>
              <a:rPr lang="en-US" altLang="zh-CN" sz="2400" dirty="0"/>
              <a:t>ELF</a:t>
            </a:r>
            <a:r>
              <a:rPr lang="zh-CN" altLang="en-US" sz="2400" dirty="0"/>
              <a:t>可执行目标文件</a:t>
            </a:r>
          </a:p>
        </p:txBody>
      </p:sp>
      <p:sp>
        <p:nvSpPr>
          <p:cNvPr id="6" name="右箭头 5"/>
          <p:cNvSpPr/>
          <p:nvPr/>
        </p:nvSpPr>
        <p:spPr>
          <a:xfrm>
            <a:off x="6106160" y="2214880"/>
            <a:ext cx="2184400" cy="20116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装载</a:t>
            </a:r>
          </a:p>
        </p:txBody>
      </p:sp>
      <p:sp>
        <p:nvSpPr>
          <p:cNvPr id="7" name="矩形 6"/>
          <p:cNvSpPr/>
          <p:nvPr/>
        </p:nvSpPr>
        <p:spPr>
          <a:xfrm>
            <a:off x="8692922" y="1919130"/>
            <a:ext cx="1432560" cy="440944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内存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48400" y="4714241"/>
            <a:ext cx="20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对应 </a:t>
            </a:r>
            <a:r>
              <a:rPr lang="en-US" altLang="zh-CN" sz="2400" dirty="0"/>
              <a:t>PA 2-2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133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程序的链接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127" y="180348"/>
            <a:ext cx="394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第四章的问题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2626" y="5205161"/>
            <a:ext cx="65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：输入输出什么格式？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7030A0"/>
                </a:solidFill>
              </a:rPr>
              <a:t>问题</a:t>
            </a:r>
            <a:r>
              <a:rPr lang="en-US" altLang="zh-CN" sz="3200" dirty="0">
                <a:solidFill>
                  <a:srgbClr val="7030A0"/>
                </a:solidFill>
              </a:rPr>
              <a:t>2</a:t>
            </a:r>
            <a:r>
              <a:rPr lang="zh-CN" altLang="en-US" sz="3200" dirty="0">
                <a:solidFill>
                  <a:srgbClr val="7030A0"/>
                </a:solidFill>
              </a:rPr>
              <a:t>：输入输出对应的核心操作？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问题</a:t>
            </a:r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链接</a:t>
            </a:r>
            <a:r>
              <a:rPr lang="zh-CN" altLang="en-US" sz="3200" dirty="0" smtClean="0">
                <a:solidFill>
                  <a:srgbClr val="FF0000"/>
                </a:solidFill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两种方式及核心问题？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1976" y="400323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cxnSp>
        <p:nvCxnSpPr>
          <p:cNvPr id="21" name="肘形连接符 20"/>
          <p:cNvCxnSpPr>
            <a:stCxn id="20" idx="3"/>
            <a:endCxn id="23" idx="1"/>
          </p:cNvCxnSpPr>
          <p:nvPr/>
        </p:nvCxnSpPr>
        <p:spPr>
          <a:xfrm flipV="1">
            <a:off x="4444389" y="3281378"/>
            <a:ext cx="1465513" cy="101424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09902" y="29582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链接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31977" y="1516327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libc.a</a:t>
            </a:r>
            <a:endParaRPr lang="zh-CN" altLang="en-US" sz="3200" dirty="0"/>
          </a:p>
        </p:txBody>
      </p:sp>
      <p:cxnSp>
        <p:nvCxnSpPr>
          <p:cNvPr id="25" name="肘形连接符 24"/>
          <p:cNvCxnSpPr>
            <a:stCxn id="24" idx="3"/>
            <a:endCxn id="23" idx="1"/>
          </p:cNvCxnSpPr>
          <p:nvPr/>
        </p:nvCxnSpPr>
        <p:spPr>
          <a:xfrm>
            <a:off x="4444390" y="1808715"/>
            <a:ext cx="1465512" cy="1472663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69489" y="2988989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1975" y="2162583"/>
            <a:ext cx="25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当然，对于</a:t>
            </a:r>
            <a:r>
              <a:rPr lang="en-US" altLang="zh-CN" dirty="0" err="1"/>
              <a:t>hello_world</a:t>
            </a:r>
            <a:r>
              <a:rPr lang="zh-CN" altLang="en-US" dirty="0"/>
              <a:t>而言，标准库文件中</a:t>
            </a:r>
            <a:r>
              <a:rPr lang="en-US" altLang="zh-CN" dirty="0" err="1"/>
              <a:t>printf.o</a:t>
            </a:r>
            <a:r>
              <a:rPr lang="zh-CN" altLang="en-US" dirty="0"/>
              <a:t>及其调用的其它模块也要参与链接</a:t>
            </a:r>
          </a:p>
        </p:txBody>
      </p:sp>
      <p:cxnSp>
        <p:nvCxnSpPr>
          <p:cNvPr id="31" name="直接箭头连接符 30"/>
          <p:cNvCxnSpPr>
            <a:stCxn id="23" idx="3"/>
            <a:endCxn id="27" idx="1"/>
          </p:cNvCxnSpPr>
          <p:nvPr/>
        </p:nvCxnSpPr>
        <p:spPr>
          <a:xfrm flipV="1">
            <a:off x="7017898" y="3281377"/>
            <a:ext cx="851591" cy="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689371" y="1097872"/>
            <a:ext cx="3025301" cy="3929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606520" y="2162582"/>
            <a:ext cx="2986391" cy="2213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61167" y="763695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86088" y="1232203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6793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静态、动态链接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静态链接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课本 </a:t>
            </a:r>
            <a:r>
              <a:rPr lang="en-US" altLang="zh-CN" dirty="0" smtClean="0"/>
              <a:t>4.3.3 </a:t>
            </a:r>
            <a:r>
              <a:rPr lang="zh-CN" altLang="en-US" dirty="0" smtClean="0"/>
              <a:t>节</a:t>
            </a:r>
            <a:endParaRPr lang="en-US" altLang="zh-CN" dirty="0" smtClean="0"/>
          </a:p>
          <a:p>
            <a:r>
              <a:rPr lang="zh-CN" altLang="en-US" dirty="0" smtClean="0"/>
              <a:t>动态链接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课本 </a:t>
            </a:r>
            <a:r>
              <a:rPr lang="en-US" altLang="zh-CN" dirty="0" smtClean="0"/>
              <a:t>4.6 </a:t>
            </a:r>
            <a:r>
              <a:rPr lang="zh-CN" altLang="en-US" dirty="0" smtClean="0"/>
              <a:t>节</a:t>
            </a:r>
            <a:endParaRPr lang="en-US" altLang="zh-CN" dirty="0" smtClean="0"/>
          </a:p>
          <a:p>
            <a:r>
              <a:rPr lang="zh-CN" altLang="en-US" dirty="0" smtClean="0"/>
              <a:t>重定位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课本 </a:t>
            </a:r>
            <a:r>
              <a:rPr lang="en-US" altLang="zh-CN" dirty="0" smtClean="0"/>
              <a:t>4.4 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4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涉及多模块的链接器符号解析顺序</a:t>
            </a:r>
            <a:r>
              <a:rPr lang="zh-CN" altLang="en-US" sz="3200" dirty="0"/>
              <a:t> </a:t>
            </a:r>
            <a:endParaRPr lang="zh-CN" altLang="en-US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80060" y="1286510"/>
            <a:ext cx="1110234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During the symbol resolution phase, the linker scans the relocatable object files and archives </a:t>
            </a:r>
            <a:r>
              <a:rPr lang="en-US" altLang="zh-CN" sz="2400" b="1" dirty="0" smtClean="0">
                <a:latin typeface="+mn-ea"/>
              </a:rPr>
              <a:t>left to right</a:t>
            </a:r>
            <a:r>
              <a:rPr lang="en-US" altLang="zh-CN" sz="2400" dirty="0" smtClean="0">
                <a:latin typeface="+mn-ea"/>
              </a:rPr>
              <a:t> in the same sequential order that they appear on the compiler driver’s command line. </a:t>
            </a:r>
          </a:p>
          <a:p>
            <a:pPr lvl="1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zh-CN" sz="2400" dirty="0" smtClean="0">
                <a:latin typeface="+mn-ea"/>
              </a:rPr>
              <a:t>The driver automatically translates any .c files on the command line into .o files.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480060" y="4874664"/>
            <a:ext cx="950309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1900" dirty="0" smtClean="0">
                <a:latin typeface="+mn-ea"/>
              </a:rPr>
              <a:t>对每一命令行输入参数（目标模块或库）：</a:t>
            </a:r>
            <a:endParaRPr lang="en-US" altLang="zh-CN" sz="1900" dirty="0" smtClean="0">
              <a:latin typeface="+mn-ea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zh-CN" altLang="en-US" sz="1900" dirty="0" smtClean="0">
                <a:latin typeface="+mn-ea"/>
              </a:rPr>
              <a:t>  如是目标模块</a:t>
            </a:r>
            <a:r>
              <a:rPr lang="en-US" altLang="zh-CN" sz="1900" dirty="0" smtClean="0">
                <a:latin typeface="+mn-ea"/>
              </a:rPr>
              <a:t>——</a:t>
            </a:r>
            <a:r>
              <a:rPr lang="zh-CN" altLang="en-US" sz="1900" dirty="0" smtClean="0">
                <a:latin typeface="+mn-ea"/>
              </a:rPr>
              <a:t>加入</a:t>
            </a:r>
            <a:r>
              <a:rPr lang="en-US" altLang="zh-CN" sz="1900" dirty="0" smtClean="0">
                <a:latin typeface="+mn-ea"/>
              </a:rPr>
              <a:t>E</a:t>
            </a:r>
            <a:r>
              <a:rPr lang="zh-CN" altLang="en-US" sz="1900" dirty="0" smtClean="0">
                <a:latin typeface="+mn-ea"/>
              </a:rPr>
              <a:t>，更新</a:t>
            </a:r>
            <a:r>
              <a:rPr lang="en-US" altLang="zh-CN" sz="1900" dirty="0" smtClean="0">
                <a:latin typeface="+mn-ea"/>
              </a:rPr>
              <a:t>U</a:t>
            </a:r>
            <a:r>
              <a:rPr lang="zh-CN" altLang="en-US" sz="1900" dirty="0" smtClean="0">
                <a:latin typeface="+mn-ea"/>
              </a:rPr>
              <a:t>、</a:t>
            </a:r>
            <a:r>
              <a:rPr lang="en-US" altLang="zh-CN" sz="1900" dirty="0" smtClean="0">
                <a:latin typeface="+mn-ea"/>
              </a:rPr>
              <a:t>D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zh-CN" altLang="en-US" sz="1900" dirty="0" smtClean="0">
                <a:latin typeface="+mn-ea"/>
              </a:rPr>
              <a:t>  如是库</a:t>
            </a:r>
            <a:r>
              <a:rPr lang="en-US" altLang="zh-CN" sz="1900" dirty="0" smtClean="0">
                <a:latin typeface="+mn-ea"/>
              </a:rPr>
              <a:t>——</a:t>
            </a:r>
            <a:r>
              <a:rPr lang="zh-CN" altLang="en-US" sz="1900" dirty="0" smtClean="0">
                <a:latin typeface="+mn-ea"/>
              </a:rPr>
              <a:t>将</a:t>
            </a:r>
            <a:r>
              <a:rPr lang="en-US" altLang="zh-CN" sz="1900" dirty="0" smtClean="0">
                <a:latin typeface="+mn-ea"/>
              </a:rPr>
              <a:t>U</a:t>
            </a:r>
            <a:r>
              <a:rPr lang="zh-CN" altLang="en-US" sz="1900" dirty="0" smtClean="0">
                <a:latin typeface="+mn-ea"/>
              </a:rPr>
              <a:t>中引用与库中模块匹配，将库中定义变量的模块加入</a:t>
            </a:r>
            <a:r>
              <a:rPr lang="en-US" altLang="zh-CN" sz="1900" dirty="0" smtClean="0">
                <a:latin typeface="+mn-ea"/>
              </a:rPr>
              <a:t>E</a:t>
            </a:r>
            <a:r>
              <a:rPr lang="zh-CN" altLang="en-US" sz="1900" dirty="0" smtClean="0">
                <a:latin typeface="+mn-ea"/>
              </a:rPr>
              <a:t> ，更新</a:t>
            </a:r>
            <a:r>
              <a:rPr lang="en-US" altLang="zh-CN" sz="1900" dirty="0" smtClean="0">
                <a:latin typeface="+mn-ea"/>
              </a:rPr>
              <a:t>U</a:t>
            </a:r>
            <a:r>
              <a:rPr lang="zh-CN" altLang="en-US" sz="1900" dirty="0" smtClean="0">
                <a:latin typeface="+mn-ea"/>
              </a:rPr>
              <a:t>、</a:t>
            </a:r>
            <a:r>
              <a:rPr lang="en-US" altLang="zh-CN" sz="1900" dirty="0" smtClean="0">
                <a:latin typeface="+mn-ea"/>
              </a:rPr>
              <a:t>D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zh-CN" sz="1900" dirty="0" smtClean="0">
                <a:latin typeface="+mn-ea"/>
              </a:rPr>
              <a:t>  </a:t>
            </a:r>
            <a:r>
              <a:rPr lang="zh-CN" altLang="en-US" sz="1900" dirty="0" smtClean="0">
                <a:latin typeface="+mn-ea"/>
              </a:rPr>
              <a:t>如果向</a:t>
            </a:r>
            <a:r>
              <a:rPr lang="en-US" altLang="zh-CN" sz="1900" dirty="0" smtClean="0">
                <a:latin typeface="+mn-ea"/>
              </a:rPr>
              <a:t>D</a:t>
            </a:r>
            <a:r>
              <a:rPr lang="zh-CN" altLang="en-US" sz="1900" dirty="0" smtClean="0">
                <a:latin typeface="+mn-ea"/>
              </a:rPr>
              <a:t>集合中加入一个已存在的符号（报错：双重定义）</a:t>
            </a:r>
            <a:endParaRPr lang="en-US" altLang="zh-CN" sz="1900" dirty="0" smtClean="0">
              <a:latin typeface="+mn-ea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zh-CN" sz="1900" dirty="0" smtClean="0">
                <a:latin typeface="+mn-ea"/>
              </a:rPr>
              <a:t>  </a:t>
            </a:r>
            <a:r>
              <a:rPr lang="zh-CN" altLang="en-US" sz="1900" dirty="0" smtClean="0">
                <a:latin typeface="+mn-ea"/>
              </a:rPr>
              <a:t>如果扫描完</a:t>
            </a:r>
            <a:r>
              <a:rPr lang="en-US" altLang="zh-CN" sz="1900" dirty="0" smtClean="0">
                <a:latin typeface="+mn-ea"/>
              </a:rPr>
              <a:t>U</a:t>
            </a:r>
            <a:r>
              <a:rPr lang="zh-CN" altLang="en-US" sz="1900" dirty="0" smtClean="0">
                <a:latin typeface="+mn-ea"/>
              </a:rPr>
              <a:t>集合非空（报错：有符号未定义）</a:t>
            </a:r>
            <a:endParaRPr lang="zh-CN" altLang="en-US" sz="1900" dirty="0">
              <a:latin typeface="+mn-ea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80060" y="3477574"/>
            <a:ext cx="9472238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1900" dirty="0" smtClean="0">
                <a:latin typeface="+mn-ea"/>
              </a:rPr>
              <a:t>扫描过程中，维护以下</a:t>
            </a:r>
            <a:r>
              <a:rPr lang="en-US" altLang="zh-CN" sz="1900" dirty="0" smtClean="0">
                <a:latin typeface="+mn-ea"/>
              </a:rPr>
              <a:t>3</a:t>
            </a:r>
            <a:r>
              <a:rPr lang="zh-CN" altLang="en-US" sz="1900" dirty="0" smtClean="0">
                <a:latin typeface="+mn-ea"/>
              </a:rPr>
              <a:t>个集合：</a:t>
            </a:r>
            <a:endParaRPr lang="en-US" altLang="zh-CN" sz="1900" dirty="0" smtClean="0">
              <a:latin typeface="+mn-ea"/>
            </a:endParaRPr>
          </a:p>
          <a:p>
            <a:pPr lvl="1" eaLnBrk="0" hangingPunct="0"/>
            <a:r>
              <a:rPr lang="en-US" altLang="zh-CN" sz="1900" dirty="0" smtClean="0">
                <a:latin typeface="+mn-ea"/>
              </a:rPr>
              <a:t>E –</a:t>
            </a:r>
            <a:r>
              <a:rPr lang="en-US" altLang="zh-CN" sz="1900" i="1" dirty="0" smtClean="0">
                <a:latin typeface="+mn-ea"/>
              </a:rPr>
              <a:t> 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</a:rPr>
              <a:t>可重定位目标</a:t>
            </a:r>
            <a:r>
              <a:rPr lang="zh-CN" altLang="en-US" sz="1900" dirty="0">
                <a:solidFill>
                  <a:srgbClr val="FF0000"/>
                </a:solidFill>
                <a:latin typeface="+mn-ea"/>
              </a:rPr>
              <a:t>文件集合</a:t>
            </a:r>
          </a:p>
          <a:p>
            <a:pPr lvl="1" eaLnBrk="0" hangingPunct="0"/>
            <a:r>
              <a:rPr lang="en-US" altLang="zh-CN" sz="1900" dirty="0" smtClean="0">
                <a:latin typeface="+mn-ea"/>
              </a:rPr>
              <a:t>U - </a:t>
            </a:r>
            <a:r>
              <a:rPr lang="zh-CN" altLang="en-US" sz="1900" dirty="0" smtClean="0">
                <a:latin typeface="+mn-ea"/>
              </a:rPr>
              <a:t>当前已引用但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</a:rPr>
              <a:t>未解析的符号集合</a:t>
            </a:r>
            <a:endParaRPr lang="zh-CN" altLang="en-US" sz="1900" dirty="0">
              <a:solidFill>
                <a:srgbClr val="FF0000"/>
              </a:solidFill>
              <a:latin typeface="+mn-ea"/>
            </a:endParaRPr>
          </a:p>
          <a:p>
            <a:pPr lvl="1" eaLnBrk="0" hangingPunct="0"/>
            <a:r>
              <a:rPr lang="en-US" altLang="zh-CN" sz="1900" dirty="0" smtClean="0">
                <a:latin typeface="+mn-ea"/>
              </a:rPr>
              <a:t>D -</a:t>
            </a:r>
            <a:r>
              <a:rPr lang="en-US" altLang="zh-CN" sz="1900" i="1" dirty="0" smtClean="0">
                <a:latin typeface="+mn-ea"/>
              </a:rPr>
              <a:t> </a:t>
            </a:r>
            <a:r>
              <a:rPr lang="zh-CN" altLang="en-US" sz="1900" dirty="0" smtClean="0">
                <a:latin typeface="+mn-ea"/>
              </a:rPr>
              <a:t>当前所有已定义</a:t>
            </a:r>
            <a:r>
              <a:rPr lang="zh-CN" altLang="en-US" sz="1900" dirty="0">
                <a:latin typeface="+mn-ea"/>
              </a:rPr>
              <a:t>符号的集合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80690" y="4813738"/>
            <a:ext cx="420246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gcc</a:t>
            </a:r>
            <a:r>
              <a:rPr lang="en-US" altLang="zh-CN" sz="3200" dirty="0" smtClean="0"/>
              <a:t>    </a:t>
            </a:r>
            <a:r>
              <a:rPr lang="en-US" altLang="zh-CN" sz="3200" dirty="0" err="1" smtClean="0"/>
              <a:t>module.o</a:t>
            </a:r>
            <a:r>
              <a:rPr lang="en-US" altLang="zh-CN" sz="3200" dirty="0" smtClean="0"/>
              <a:t>   </a:t>
            </a:r>
            <a:r>
              <a:rPr lang="en-US" altLang="zh-CN" sz="3200" dirty="0" err="1" smtClean="0"/>
              <a:t>lib.a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644932" y="6096861"/>
            <a:ext cx="420246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gcc</a:t>
            </a:r>
            <a:r>
              <a:rPr lang="en-US" altLang="zh-CN" sz="3200" dirty="0" smtClean="0"/>
              <a:t>  </a:t>
            </a:r>
            <a:r>
              <a:rPr lang="en-US" altLang="zh-CN" sz="3200" dirty="0" err="1" smtClean="0"/>
              <a:t>lib.a</a:t>
            </a:r>
            <a:r>
              <a:rPr lang="en-US" altLang="zh-CN" sz="3200" dirty="0" smtClean="0"/>
              <a:t>  </a:t>
            </a:r>
            <a:r>
              <a:rPr lang="en-US" altLang="zh-CN" sz="3200" dirty="0" err="1" smtClean="0"/>
              <a:t>module.o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9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静态链接顺序举例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37260" y="1378246"/>
            <a:ext cx="8329642" cy="190023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在使用</a:t>
            </a:r>
            <a:r>
              <a:rPr lang="en-US" altLang="zh-CN" sz="2400" dirty="0" smtClean="0"/>
              <a:t>A→B</a:t>
            </a:r>
            <a:r>
              <a:rPr lang="zh-CN" altLang="en-US" sz="2400" dirty="0" smtClean="0"/>
              <a:t>表示目标模块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引用了模块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中定义的符号</a:t>
            </a:r>
            <a:endParaRPr lang="en-US" altLang="zh-CN" sz="2400" dirty="0" smtClean="0"/>
          </a:p>
          <a:p>
            <a:r>
              <a:rPr lang="zh-CN" altLang="en-US" sz="2400" dirty="0" smtClean="0"/>
              <a:t>对下列每种情况，给出满足静态链接符号解析要求的最少数量的命令行参数：</a:t>
            </a:r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66965"/>
          <a:stretch>
            <a:fillRect/>
          </a:stretch>
        </p:blipFill>
        <p:spPr bwMode="auto">
          <a:xfrm>
            <a:off x="1337284" y="2954652"/>
            <a:ext cx="7143750" cy="35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33482" b="33035"/>
          <a:stretch>
            <a:fillRect/>
          </a:stretch>
        </p:blipFill>
        <p:spPr bwMode="auto">
          <a:xfrm>
            <a:off x="1337284" y="4378642"/>
            <a:ext cx="71437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t="66965"/>
          <a:stretch>
            <a:fillRect/>
          </a:stretch>
        </p:blipFill>
        <p:spPr bwMode="auto">
          <a:xfrm>
            <a:off x="1337284" y="5735964"/>
            <a:ext cx="7143750" cy="35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组合 19"/>
          <p:cNvGrpSpPr/>
          <p:nvPr/>
        </p:nvGrpSpPr>
        <p:grpSpPr>
          <a:xfrm>
            <a:off x="3337548" y="3052101"/>
            <a:ext cx="5643602" cy="755037"/>
            <a:chOff x="2857488" y="2031021"/>
            <a:chExt cx="5643602" cy="75503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 b="73776"/>
            <a:stretch>
              <a:fillRect/>
            </a:stretch>
          </p:blipFill>
          <p:spPr bwMode="auto">
            <a:xfrm>
              <a:off x="2928926" y="2428868"/>
              <a:ext cx="5562600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矩形 9"/>
            <p:cNvSpPr/>
            <p:nvPr/>
          </p:nvSpPr>
          <p:spPr>
            <a:xfrm>
              <a:off x="2857488" y="2428868"/>
              <a:ext cx="564360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上箭头 10"/>
            <p:cNvSpPr/>
            <p:nvPr/>
          </p:nvSpPr>
          <p:spPr>
            <a:xfrm rot="10800000" flipH="1">
              <a:off x="3857620" y="2031021"/>
              <a:ext cx="646957" cy="357190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20"/>
          <p:cNvGrpSpPr/>
          <p:nvPr/>
        </p:nvGrpSpPr>
        <p:grpSpPr>
          <a:xfrm>
            <a:off x="3337548" y="4521518"/>
            <a:ext cx="5643602" cy="785818"/>
            <a:chOff x="2857488" y="3500438"/>
            <a:chExt cx="5643602" cy="78581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/>
            <a:srcRect t="36714" b="37062"/>
            <a:stretch>
              <a:fillRect/>
            </a:stretch>
          </p:blipFill>
          <p:spPr bwMode="auto">
            <a:xfrm>
              <a:off x="2938490" y="3929066"/>
              <a:ext cx="5562600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矩形 13"/>
            <p:cNvSpPr/>
            <p:nvPr/>
          </p:nvSpPr>
          <p:spPr>
            <a:xfrm>
              <a:off x="2857488" y="3898285"/>
              <a:ext cx="564360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上箭头 14"/>
            <p:cNvSpPr/>
            <p:nvPr/>
          </p:nvSpPr>
          <p:spPr>
            <a:xfrm rot="10800000" flipH="1">
              <a:off x="6429388" y="3500438"/>
              <a:ext cx="646957" cy="357190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21"/>
          <p:cNvGrpSpPr/>
          <p:nvPr/>
        </p:nvGrpSpPr>
        <p:grpSpPr>
          <a:xfrm>
            <a:off x="3337548" y="5878839"/>
            <a:ext cx="5643603" cy="785819"/>
            <a:chOff x="2857488" y="4857759"/>
            <a:chExt cx="5643603" cy="785819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/>
            <a:srcRect t="68182"/>
            <a:stretch>
              <a:fillRect/>
            </a:stretch>
          </p:blipFill>
          <p:spPr bwMode="auto">
            <a:xfrm>
              <a:off x="2928926" y="5210197"/>
              <a:ext cx="5562600" cy="433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矩形 17"/>
            <p:cNvSpPr/>
            <p:nvPr/>
          </p:nvSpPr>
          <p:spPr>
            <a:xfrm>
              <a:off x="2857488" y="5281635"/>
              <a:ext cx="564360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上箭头 18"/>
            <p:cNvSpPr/>
            <p:nvPr/>
          </p:nvSpPr>
          <p:spPr>
            <a:xfrm rot="10800000" flipH="1">
              <a:off x="8072463" y="4857759"/>
              <a:ext cx="428628" cy="357190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372600" y="5753100"/>
            <a:ext cx="259842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/>
              <a:t>库文件一般放在后面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7564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习题课结束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第三章 第四章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0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编译、汇编和静态链接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83971" y="2119688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034962" y="1402644"/>
            <a:ext cx="47019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6735873" y="143600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一条命令执行了四个步骤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6395" y="2910730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hello_world.i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640179" y="3701772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hello_world.S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6191243" y="4492814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hello_world.o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693669" y="5295321"/>
            <a:ext cx="261241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/>
              <a:t>hello_world</a:t>
            </a:r>
            <a:endParaRPr lang="zh-CN" altLang="en-US" sz="3200" dirty="0"/>
          </a:p>
        </p:txBody>
      </p:sp>
      <p:cxnSp>
        <p:nvCxnSpPr>
          <p:cNvPr id="11" name="肘形连接符 10"/>
          <p:cNvCxnSpPr>
            <a:stCxn id="4" idx="2"/>
            <a:endCxn id="7" idx="1"/>
          </p:cNvCxnSpPr>
          <p:nvPr/>
        </p:nvCxnSpPr>
        <p:spPr>
          <a:xfrm rot="16200000" flipH="1">
            <a:off x="2838959" y="2855681"/>
            <a:ext cx="498655" cy="196217"/>
          </a:xfrm>
          <a:prstGeom prst="bentConnector2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7" idx="3"/>
            <a:endCxn id="8" idx="0"/>
          </p:cNvCxnSpPr>
          <p:nvPr/>
        </p:nvCxnSpPr>
        <p:spPr>
          <a:xfrm>
            <a:off x="5798807" y="3203117"/>
            <a:ext cx="147578" cy="498654"/>
          </a:xfrm>
          <a:prstGeom prst="bentConnector2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8" idx="2"/>
            <a:endCxn id="9" idx="1"/>
          </p:cNvCxnSpPr>
          <p:nvPr/>
        </p:nvCxnSpPr>
        <p:spPr>
          <a:xfrm rot="16200000" flipH="1">
            <a:off x="5819487" y="4413445"/>
            <a:ext cx="498655" cy="244857"/>
          </a:xfrm>
          <a:prstGeom prst="bentConnector2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9" idx="3"/>
            <a:endCxn id="10" idx="0"/>
          </p:cNvCxnSpPr>
          <p:nvPr/>
        </p:nvCxnSpPr>
        <p:spPr>
          <a:xfrm>
            <a:off x="8803655" y="4785202"/>
            <a:ext cx="196220" cy="510119"/>
          </a:xfrm>
          <a:prstGeom prst="bentConnector2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25813" y="3161650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</a:rPr>
              <a:t>gcc</a:t>
            </a:r>
            <a:r>
              <a:rPr lang="en-US" altLang="zh-CN" sz="2800" dirty="0">
                <a:solidFill>
                  <a:srgbClr val="C00000"/>
                </a:solidFill>
              </a:rPr>
              <a:t> -E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5812" y="3640215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Preprocess:</a:t>
            </a:r>
          </a:p>
          <a:p>
            <a:r>
              <a:rPr lang="zh-CN" altLang="en-US" sz="2000" dirty="0">
                <a:solidFill>
                  <a:srgbClr val="C00000"/>
                </a:solidFill>
              </a:rPr>
              <a:t>    展开</a:t>
            </a:r>
            <a:r>
              <a:rPr lang="en-US" altLang="zh-CN" sz="2000" dirty="0">
                <a:solidFill>
                  <a:srgbClr val="C00000"/>
                </a:solidFill>
              </a:rPr>
              <a:t>#include, </a:t>
            </a:r>
            <a:r>
              <a:rPr lang="zh-CN" altLang="en-US" sz="2000" dirty="0">
                <a:solidFill>
                  <a:srgbClr val="C00000"/>
                </a:solidFill>
              </a:rPr>
              <a:t>宏定义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4626" y="20366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7030A0"/>
                </a:solidFill>
              </a:rPr>
              <a:t>gcc</a:t>
            </a:r>
            <a:r>
              <a:rPr lang="en-US" altLang="zh-CN" sz="2800" dirty="0">
                <a:solidFill>
                  <a:srgbClr val="7030A0"/>
                </a:solidFill>
              </a:rPr>
              <a:t> -S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95915" y="2547438"/>
            <a:ext cx="276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Compile:</a:t>
            </a:r>
          </a:p>
          <a:p>
            <a:r>
              <a:rPr lang="zh-CN" altLang="en-US" sz="2000" dirty="0">
                <a:solidFill>
                  <a:srgbClr val="7030A0"/>
                </a:solidFill>
              </a:rPr>
              <a:t>    将高级语言程序转变</a:t>
            </a:r>
            <a:endParaRPr lang="en-US" altLang="zh-CN" sz="2000" dirty="0">
              <a:solidFill>
                <a:srgbClr val="7030A0"/>
              </a:solidFill>
            </a:endParaRPr>
          </a:p>
          <a:p>
            <a:r>
              <a:rPr lang="en-US" altLang="zh-CN" sz="2000" dirty="0">
                <a:solidFill>
                  <a:srgbClr val="7030A0"/>
                </a:solidFill>
              </a:rPr>
              <a:t>    </a:t>
            </a:r>
            <a:r>
              <a:rPr lang="zh-CN" altLang="en-US" sz="2000" dirty="0">
                <a:solidFill>
                  <a:srgbClr val="7030A0"/>
                </a:solidFill>
              </a:rPr>
              <a:t>成汇编语言程序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96384" y="4582032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gcc</a:t>
            </a:r>
            <a:r>
              <a:rPr lang="en-US" altLang="zh-CN" sz="2800" dirty="0">
                <a:solidFill>
                  <a:srgbClr val="0070C0"/>
                </a:solidFill>
              </a:rPr>
              <a:t> -c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47671" y="5092790"/>
            <a:ext cx="2865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Assemble:</a:t>
            </a:r>
          </a:p>
          <a:p>
            <a:r>
              <a:rPr lang="zh-CN" altLang="en-US" sz="2000" dirty="0">
                <a:solidFill>
                  <a:srgbClr val="0070C0"/>
                </a:solidFill>
              </a:rPr>
              <a:t>    将汇编语言程序转变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    </a:t>
            </a:r>
            <a:r>
              <a:rPr lang="zh-CN" altLang="en-US" sz="2000" dirty="0">
                <a:solidFill>
                  <a:srgbClr val="0070C0"/>
                </a:solidFill>
              </a:rPr>
              <a:t>成机器语言程序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94208" y="3021736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B050"/>
                </a:solidFill>
              </a:rPr>
              <a:t>gcc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45496" y="3532493"/>
            <a:ext cx="2865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link: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    通过</a:t>
            </a:r>
            <a:r>
              <a:rPr lang="en-US" altLang="zh-CN" sz="2000" dirty="0" err="1">
                <a:solidFill>
                  <a:srgbClr val="00B050"/>
                </a:solidFill>
              </a:rPr>
              <a:t>ld</a:t>
            </a:r>
            <a:r>
              <a:rPr lang="zh-CN" altLang="en-US" sz="2000" dirty="0">
                <a:solidFill>
                  <a:srgbClr val="00B050"/>
                </a:solidFill>
              </a:rPr>
              <a:t>程序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进行链接，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变成可执行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>
                <a:solidFill>
                  <a:srgbClr val="00B050"/>
                </a:solidFill>
              </a:rPr>
              <a:t>    </a:t>
            </a:r>
            <a:r>
              <a:rPr lang="zh-CN" altLang="en-US" sz="2000" dirty="0">
                <a:solidFill>
                  <a:srgbClr val="00B050"/>
                </a:solidFill>
              </a:rPr>
              <a:t>文件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27794" y="62840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第三章</a:t>
            </a:r>
            <a:r>
              <a:rPr lang="zh-CN" altLang="en-US" sz="3600" dirty="0">
                <a:solidFill>
                  <a:srgbClr val="FF0000"/>
                </a:solidFill>
              </a:rPr>
              <a:t>的主题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9817768" y="5974538"/>
            <a:ext cx="577516" cy="632518"/>
          </a:xfrm>
          <a:custGeom>
            <a:avLst/>
            <a:gdLst>
              <a:gd name="connsiteX0" fmla="*/ 0 w 577516"/>
              <a:gd name="connsiteY0" fmla="*/ 632518 h 632518"/>
              <a:gd name="connsiteX1" fmla="*/ 0 w 577516"/>
              <a:gd name="connsiteY1" fmla="*/ 632518 h 632518"/>
              <a:gd name="connsiteX2" fmla="*/ 577516 w 577516"/>
              <a:gd name="connsiteY2" fmla="*/ 611892 h 632518"/>
              <a:gd name="connsiteX3" fmla="*/ 275008 w 577516"/>
              <a:gd name="connsiteY3" fmla="*/ 0 h 6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516" h="632518">
                <a:moveTo>
                  <a:pt x="0" y="632518"/>
                </a:moveTo>
                <a:lnTo>
                  <a:pt x="0" y="632518"/>
                </a:lnTo>
                <a:lnTo>
                  <a:pt x="577516" y="611892"/>
                </a:lnTo>
                <a:lnTo>
                  <a:pt x="275008" y="0"/>
                </a:lnTo>
              </a:path>
            </a:pathLst>
          </a:custGeom>
          <a:noFill/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程序的转换及机器级表示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38399"/>
            <a:ext cx="10515600" cy="4038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阅读、理解汇编代码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理解函数调用过程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复杂数据结构的机器级表示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6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程序的转换及机器级表示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38399"/>
            <a:ext cx="10515600" cy="4038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阅读、理解汇编代码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理解函数调用过程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/>
              <a:t>复杂数据结构的机器级表示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70" y="1765330"/>
            <a:ext cx="8463659" cy="50926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过程调用的机器级表示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8200" y="1297851"/>
            <a:ext cx="9867106" cy="183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过程调用过程中栈和栈帧的变化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(Q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为被调用过程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40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70" y="1765330"/>
            <a:ext cx="8463659" cy="50926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过程调用的机器级表示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8200" y="1297851"/>
            <a:ext cx="9867106" cy="183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过程调用过程中栈和栈帧的变化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(Q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为被调用过程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7193" y="1833034"/>
            <a:ext cx="165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endParaRPr lang="en-US" altLang="zh-CN" sz="2800" b="1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ecx</a:t>
            </a:r>
            <a:endParaRPr lang="en-US" altLang="zh-CN" sz="2800" b="1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edx</a:t>
            </a:r>
            <a:endParaRPr lang="zh-CN" altLang="en-US" sz="28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2058193" y="1947062"/>
            <a:ext cx="188859" cy="1253066"/>
          </a:xfrm>
          <a:prstGeom prst="rightBrac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95926" y="3983567"/>
            <a:ext cx="165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ebx</a:t>
            </a:r>
            <a:endParaRPr lang="en-US" altLang="zh-CN" sz="2800" b="1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esi</a:t>
            </a:r>
            <a:endParaRPr lang="en-US" altLang="zh-CN" sz="2800" b="1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</a:t>
            </a:r>
            <a:endParaRPr lang="zh-CN" altLang="en-US" sz="28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5046926" y="4097595"/>
            <a:ext cx="188859" cy="1253066"/>
          </a:xfrm>
          <a:prstGeom prst="rightBrac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_spring_pa_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_spring_pa_0.potx" id="{CD899C44-F7E7-496C-93F0-05E13267D550}" vid="{64846133-22F5-44B5-8BAA-27BBFA17D2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2020_spring_pa_0</Template>
  <TotalTime>1364</TotalTime>
  <Words>4358</Words>
  <Application>Microsoft Office PowerPoint</Application>
  <PresentationFormat>宽屏</PresentationFormat>
  <Paragraphs>755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msgothic</vt:lpstr>
      <vt:lpstr>等线</vt:lpstr>
      <vt:lpstr>宋体</vt:lpstr>
      <vt:lpstr>Microsoft YaHei</vt:lpstr>
      <vt:lpstr>Microsoft YaHei</vt:lpstr>
      <vt:lpstr>幼圆</vt:lpstr>
      <vt:lpstr>Arial</vt:lpstr>
      <vt:lpstr>Consolas</vt:lpstr>
      <vt:lpstr>Symbol</vt:lpstr>
      <vt:lpstr>2020_spring_pa_0</vt:lpstr>
      <vt:lpstr>计算机系统基础习题课  第三章 第四章</vt:lpstr>
      <vt:lpstr>第四章习题布置</vt:lpstr>
      <vt:lpstr>第三章 程序的转换及机器级表示</vt:lpstr>
      <vt:lpstr>程序的表示</vt:lpstr>
      <vt:lpstr>编译、汇编和静态链接</vt:lpstr>
      <vt:lpstr>程序的转换及机器级表示</vt:lpstr>
      <vt:lpstr>程序的转换及机器级表示</vt:lpstr>
      <vt:lpstr>过程调用的机器级表示</vt:lpstr>
      <vt:lpstr>过程调用的机器级表示</vt:lpstr>
      <vt:lpstr>一个简单的过程调用例子</vt:lpstr>
      <vt:lpstr>对EPB的优化</vt:lpstr>
      <vt:lpstr>PowerPoint 演示文稿</vt:lpstr>
      <vt:lpstr>PowerPoint 演示文稿</vt:lpstr>
      <vt:lpstr>程序的转换及机器级表示</vt:lpstr>
      <vt:lpstr>结构体数据的分配和访问 </vt:lpstr>
      <vt:lpstr>数组参数</vt:lpstr>
      <vt:lpstr>结构参数</vt:lpstr>
      <vt:lpstr>PowerPoint 演示文稿</vt:lpstr>
      <vt:lpstr>数据的对齐</vt:lpstr>
      <vt:lpstr>PowerPoint 演示文稿</vt:lpstr>
      <vt:lpstr>PowerPoint 演示文稿</vt:lpstr>
      <vt:lpstr>PowerPoint 演示文稿</vt:lpstr>
      <vt:lpstr>第四章 程序的链接</vt:lpstr>
      <vt:lpstr>编译、汇编和静态链接</vt:lpstr>
      <vt:lpstr>第四章 程序的链接</vt:lpstr>
      <vt:lpstr>第四章 程序的链接</vt:lpstr>
      <vt:lpstr>ELF 文件格式</vt:lpstr>
      <vt:lpstr>第四章 程序的链接</vt:lpstr>
      <vt:lpstr>符号表和符号解析</vt:lpstr>
      <vt:lpstr>符号表和符号解析</vt:lpstr>
      <vt:lpstr>符号表和符号解析</vt:lpstr>
      <vt:lpstr>符号表和符号解析</vt:lpstr>
      <vt:lpstr>符号表和符号解析</vt:lpstr>
      <vt:lpstr>符号和符号解析</vt:lpstr>
      <vt:lpstr>C语言变量属性（三方面属性）</vt:lpstr>
      <vt:lpstr>C语言变量属性（三方面属性）</vt:lpstr>
      <vt:lpstr>C语言变量属性（三方面属性）</vt:lpstr>
      <vt:lpstr>符号解析</vt:lpstr>
      <vt:lpstr>全局符号的符号解析</vt:lpstr>
      <vt:lpstr>全局符号的符号解析</vt:lpstr>
      <vt:lpstr>PowerPoint 演示文稿</vt:lpstr>
      <vt:lpstr>第四章 程序的链接</vt:lpstr>
      <vt:lpstr>可执行文件的加载</vt:lpstr>
      <vt:lpstr>第四章 程序的链接</vt:lpstr>
      <vt:lpstr>静态、动态链接</vt:lpstr>
      <vt:lpstr>涉及多模块的链接器符号解析顺序 </vt:lpstr>
      <vt:lpstr>静态链接顺序举例</vt:lpstr>
      <vt:lpstr>习题课结束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亮</dc:creator>
  <cp:lastModifiedBy>wangliang</cp:lastModifiedBy>
  <cp:revision>608</cp:revision>
  <dcterms:created xsi:type="dcterms:W3CDTF">2020-05-14T08:35:50Z</dcterms:created>
  <dcterms:modified xsi:type="dcterms:W3CDTF">2020-11-20T14:32:06Z</dcterms:modified>
</cp:coreProperties>
</file>